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>
        <p:scale>
          <a:sx n="119" d="100"/>
          <a:sy n="119" d="100"/>
        </p:scale>
        <p:origin x="2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AEBC01-FE9E-1746-8DAD-7F2DBB1D1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DC4D90A-7044-1E45-9289-8256CBED0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090A4E-0917-A042-BD4D-500262345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6A1F-36BE-424E-9FC9-6E6DFF13EB26}" type="datetimeFigureOut">
              <a:rPr lang="de-DE" smtClean="0"/>
              <a:t>23.11.20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5F82A1-3115-A642-9C5B-3437F6D51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EAA3DA-B91D-3342-A139-712AE626B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0ACD-E905-5943-AC5F-7EB49D8B38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500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775EA-530C-C645-B187-2023ED96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318E097-20F6-A947-8B2D-70BBB82CF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A433F8-E8E8-9F4E-A3FB-DA52D30C3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6A1F-36BE-424E-9FC9-6E6DFF13EB26}" type="datetimeFigureOut">
              <a:rPr lang="de-DE" smtClean="0"/>
              <a:t>23.11.20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EF02AF-3B1F-B041-ACC7-0C397882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098BAE-8B2B-514D-AA4C-0F5967488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0ACD-E905-5943-AC5F-7EB49D8B38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206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0223C3D-C6F6-104E-9FBC-E4AD26C33F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9CFBBB3-520B-6842-B807-49A6F8063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5F5E9F-C933-AB4A-B8E6-7B884D688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6A1F-36BE-424E-9FC9-6E6DFF13EB26}" type="datetimeFigureOut">
              <a:rPr lang="de-DE" smtClean="0"/>
              <a:t>23.11.20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55D708-4253-F146-92B4-86180E74C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8A38DF-3A6F-3042-9740-F783F5219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0ACD-E905-5943-AC5F-7EB49D8B38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901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2B598A-449B-7346-BCF0-A8132FAF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827D4D-B034-7D43-AEA9-B6697B58E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0470BE-F504-994D-912F-D5A36E3FB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6A1F-36BE-424E-9FC9-6E6DFF13EB26}" type="datetimeFigureOut">
              <a:rPr lang="de-DE" smtClean="0"/>
              <a:t>23.11.20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062815-FDC3-6C4F-A844-2313BA133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12A5C9-7793-914F-90A8-86B43CCFE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0ACD-E905-5943-AC5F-7EB49D8B38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1598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72BBD2-2274-F243-818A-F40D6357E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0083AC-7C45-AE43-90D9-61C67AD3B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47115B-4AC2-354A-8372-5C2A36061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6A1F-36BE-424E-9FC9-6E6DFF13EB26}" type="datetimeFigureOut">
              <a:rPr lang="de-DE" smtClean="0"/>
              <a:t>23.11.20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CEB50-61C7-C243-9851-CB72A3F08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BF4390-031E-1C47-8B9C-AC53EE2F5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0ACD-E905-5943-AC5F-7EB49D8B38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22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1ED96F-B2AC-A245-BBCB-A4C22880C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E14B68-CDCD-F34E-9106-2E38F9065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2089D79-E923-7C43-B9A7-495E3C58B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3D5CD6-2148-2F4C-A658-FDEA08FE0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6A1F-36BE-424E-9FC9-6E6DFF13EB26}" type="datetimeFigureOut">
              <a:rPr lang="de-DE" smtClean="0"/>
              <a:t>23.11.20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A03BA2-5454-EB4F-8D31-6E054842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C103F73-2C20-6D40-8FFB-B8A1B79C1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0ACD-E905-5943-AC5F-7EB49D8B38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970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74777-EE4E-674B-8862-9C1302EE7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568177-B40F-4343-9108-3B4DD73E5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DBFBCF-3BCB-1E48-A604-A0950B482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A81D0D7-DF98-ED4E-A916-2089724ADC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9F9150C-F5B2-604B-8B9B-76ED24F1CB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896B390-4763-A946-A9EA-34A7391B7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6A1F-36BE-424E-9FC9-6E6DFF13EB26}" type="datetimeFigureOut">
              <a:rPr lang="de-DE" smtClean="0"/>
              <a:t>23.11.20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1287AC8-E69C-BC45-A761-87A217D20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82DAEBA-F7F5-D642-895E-C45CC1CCF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0ACD-E905-5943-AC5F-7EB49D8B38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98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EDEA22-2DB8-A745-AAB1-36D73D41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D4458E-C402-2B44-8261-26B72328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6A1F-36BE-424E-9FC9-6E6DFF13EB26}" type="datetimeFigureOut">
              <a:rPr lang="de-DE" smtClean="0"/>
              <a:t>23.11.20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234D5B-C051-7546-BA4A-4C441AE2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73D56D-7301-C54B-AE71-BB454AA48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0ACD-E905-5943-AC5F-7EB49D8B38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653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A8C1368-7F0F-814B-9480-2B97D7F08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6A1F-36BE-424E-9FC9-6E6DFF13EB26}" type="datetimeFigureOut">
              <a:rPr lang="de-DE" smtClean="0"/>
              <a:t>23.11.20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D035C0-D568-7044-8805-AE499B83C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C562C7-2225-1A46-B2EB-D25398EBD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0ACD-E905-5943-AC5F-7EB49D8B38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966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0ECDF-1DA3-F04A-8DEA-30C7384D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A0374A-F4AC-6041-B19D-717E2CFB7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8821E2-689F-BD49-9E5F-B3829F9DF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37CE9E5-63EB-AD4C-87F6-D2686954D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6A1F-36BE-424E-9FC9-6E6DFF13EB26}" type="datetimeFigureOut">
              <a:rPr lang="de-DE" smtClean="0"/>
              <a:t>23.11.20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A1C03D-4930-3945-B8DC-7B9A34B3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499D4E-67C6-1249-A2CB-28F7B72EA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0ACD-E905-5943-AC5F-7EB49D8B38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892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80861-3D8A-6943-8385-E09486B63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201AFA-97F8-004A-98A8-B4AB607C8E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31BE91-F060-9D43-A899-DBF054095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43CE90-8585-DD4F-A8EB-C82AE384F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6A1F-36BE-424E-9FC9-6E6DFF13EB26}" type="datetimeFigureOut">
              <a:rPr lang="de-DE" smtClean="0"/>
              <a:t>23.11.20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29CDE8-5477-4341-8B6F-A319234DA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478A707-203D-7B4C-98AE-8ED4C599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0ACD-E905-5943-AC5F-7EB49D8B38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961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8532993-36DD-494C-8CCF-99D1BE33D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B869BF-DE20-8D4B-85BC-9946BB6A2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FE3799-0E54-C346-834C-754CEC06A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56A1F-36BE-424E-9FC9-6E6DFF13EB26}" type="datetimeFigureOut">
              <a:rPr lang="de-DE" smtClean="0"/>
              <a:t>23.11.20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DDA527-3EA7-9C4E-B1F4-6FF1439F5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A91F99-E3A9-174E-A408-AE4884EC1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B0ACD-E905-5943-AC5F-7EB49D8B38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70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faustide.grame.fr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D1778F-636E-5548-9A1E-112FD46E75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75FD82-DBB9-9A45-80AB-1F4E2E690F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816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AAB4B-6794-6E4A-9AC5-3BFB767C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42"/>
            <a:ext cx="10515600" cy="1325563"/>
          </a:xfrm>
        </p:spPr>
        <p:txBody>
          <a:bodyPr/>
          <a:lstStyle/>
          <a:p>
            <a:r>
              <a:rPr lang="de-DE" dirty="0"/>
              <a:t>faust2vst -&gt; -</a:t>
            </a:r>
            <a:r>
              <a:rPr lang="de-DE" dirty="0" err="1"/>
              <a:t>metaplugin</a:t>
            </a:r>
            <a:r>
              <a:rPr lang="de-DE" dirty="0"/>
              <a:t>: </a:t>
            </a:r>
            <a:r>
              <a:rPr lang="de-DE" dirty="0" err="1"/>
              <a:t>Step</a:t>
            </a:r>
            <a:r>
              <a:rPr lang="de-DE" dirty="0"/>
              <a:t> 6</a:t>
            </a:r>
          </a:p>
        </p:txBody>
      </p:sp>
      <p:pic>
        <p:nvPicPr>
          <p:cNvPr id="4" name="Grafik 3" descr="Ein Bild, das sitzend, Monitor, Computer, Tisch enthält.&#10;&#10;Automatisch generierte Beschreibung">
            <a:extLst>
              <a:ext uri="{FF2B5EF4-FFF2-40B4-BE49-F238E27FC236}">
                <a16:creationId xmlns:a16="http://schemas.microsoft.com/office/drawing/2014/main" id="{029D1E27-774E-9A43-A75F-4DB8C474C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3681"/>
            <a:ext cx="8052043" cy="551763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72B0EC82-34ED-1847-9F5C-DEE1D875F8CB}"/>
              </a:ext>
            </a:extLst>
          </p:cNvPr>
          <p:cNvSpPr txBox="1"/>
          <p:nvPr/>
        </p:nvSpPr>
        <p:spPr>
          <a:xfrm>
            <a:off x="8988746" y="923681"/>
            <a:ext cx="23978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Noq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you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are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able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open </a:t>
            </a:r>
            <a:r>
              <a:rPr lang="de-DE" dirty="0" err="1">
                <a:solidFill>
                  <a:srgbClr val="FF0000"/>
                </a:solidFill>
              </a:rPr>
              <a:t>your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plug</a:t>
            </a:r>
            <a:r>
              <a:rPr lang="de-DE" dirty="0">
                <a:solidFill>
                  <a:srgbClr val="FF0000"/>
                </a:solidFill>
              </a:rPr>
              <a:t> in </a:t>
            </a:r>
            <a:r>
              <a:rPr lang="de-DE" dirty="0" err="1">
                <a:solidFill>
                  <a:srgbClr val="FF0000"/>
                </a:solidFill>
              </a:rPr>
              <a:t>within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Metaplugin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within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Logic</a:t>
            </a:r>
            <a:r>
              <a:rPr lang="de-DE" dirty="0">
                <a:solidFill>
                  <a:srgbClr val="FF0000"/>
                </a:solidFill>
              </a:rPr>
              <a:t> Pro X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Big </a:t>
            </a:r>
            <a:r>
              <a:rPr lang="de-DE" dirty="0" err="1">
                <a:solidFill>
                  <a:srgbClr val="FF0000"/>
                </a:solidFill>
              </a:rPr>
              <a:t>drawback</a:t>
            </a:r>
            <a:r>
              <a:rPr lang="de-DE" dirty="0">
                <a:solidFill>
                  <a:srgbClr val="FF0000"/>
                </a:solidFill>
              </a:rPr>
              <a:t>: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All GUI </a:t>
            </a:r>
            <a:r>
              <a:rPr lang="de-DE" dirty="0" err="1">
                <a:solidFill>
                  <a:srgbClr val="FF0000"/>
                </a:solidFill>
              </a:rPr>
              <a:t>parameters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are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sliders</a:t>
            </a:r>
            <a:r>
              <a:rPr lang="de-DE" dirty="0">
                <a:solidFill>
                  <a:srgbClr val="FF0000"/>
                </a:solidFill>
              </a:rPr>
              <a:t> (</a:t>
            </a:r>
            <a:r>
              <a:rPr lang="de-DE" dirty="0" err="1">
                <a:solidFill>
                  <a:srgbClr val="FF0000"/>
                </a:solidFill>
              </a:rPr>
              <a:t>No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knobs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checkboxes</a:t>
            </a:r>
            <a:r>
              <a:rPr lang="de-DE" dirty="0">
                <a:solidFill>
                  <a:srgbClr val="FF0000"/>
                </a:solidFill>
              </a:rPr>
              <a:t>, etc.)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4563D46-A3E9-E74E-8B13-EF9A4B90B455}"/>
              </a:ext>
            </a:extLst>
          </p:cNvPr>
          <p:cNvSpPr txBox="1"/>
          <p:nvPr/>
        </p:nvSpPr>
        <p:spPr>
          <a:xfrm>
            <a:off x="8988746" y="4014122"/>
            <a:ext cx="239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comparison</a:t>
            </a:r>
            <a:r>
              <a:rPr lang="de-DE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FADD14A-BC15-4144-A042-924586338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243" y="4611573"/>
            <a:ext cx="3229066" cy="1409047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F9035E0-9ED7-ED47-9FD3-52756A5C2C4B}"/>
              </a:ext>
            </a:extLst>
          </p:cNvPr>
          <p:cNvCxnSpPr/>
          <p:nvPr/>
        </p:nvCxnSpPr>
        <p:spPr>
          <a:xfrm flipH="1" flipV="1">
            <a:off x="7454096" y="1643605"/>
            <a:ext cx="2349661" cy="36724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3369595-A9DC-A84A-9093-7779857981C5}"/>
              </a:ext>
            </a:extLst>
          </p:cNvPr>
          <p:cNvCxnSpPr>
            <a:cxnSpLocks/>
          </p:cNvCxnSpPr>
          <p:nvPr/>
        </p:nvCxnSpPr>
        <p:spPr>
          <a:xfrm flipH="1" flipV="1">
            <a:off x="7332021" y="1949758"/>
            <a:ext cx="2193944" cy="38144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53398F-573B-7741-98B6-61C2DBFCF582}"/>
              </a:ext>
            </a:extLst>
          </p:cNvPr>
          <p:cNvCxnSpPr>
            <a:cxnSpLocks/>
          </p:cNvCxnSpPr>
          <p:nvPr/>
        </p:nvCxnSpPr>
        <p:spPr>
          <a:xfrm flipH="1" flipV="1">
            <a:off x="6817490" y="2291572"/>
            <a:ext cx="3171462" cy="34726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47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AAB4B-6794-6E4A-9AC5-3BFB767C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42"/>
            <a:ext cx="10515600" cy="1325563"/>
          </a:xfrm>
        </p:spPr>
        <p:txBody>
          <a:bodyPr/>
          <a:lstStyle/>
          <a:p>
            <a:r>
              <a:rPr lang="de-DE" dirty="0"/>
              <a:t>faust2vst -&gt; -</a:t>
            </a:r>
            <a:r>
              <a:rPr lang="de-DE" dirty="0" err="1"/>
              <a:t>metaplugin</a:t>
            </a:r>
            <a:r>
              <a:rPr lang="de-DE" dirty="0"/>
              <a:t>: Fazit</a:t>
            </a:r>
          </a:p>
        </p:txBody>
      </p:sp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1E32B630-1798-C34F-930A-CE953C01B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532948"/>
              </p:ext>
            </p:extLst>
          </p:nvPr>
        </p:nvGraphicFramePr>
        <p:xfrm>
          <a:off x="2032000" y="1308721"/>
          <a:ext cx="8128000" cy="3032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344188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449284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CONTRA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00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Moving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very</a:t>
                      </a:r>
                      <a:r>
                        <a:rPr lang="de-DE" dirty="0"/>
                        <a:t> fast </a:t>
                      </a:r>
                      <a:r>
                        <a:rPr lang="de-DE" dirty="0" err="1"/>
                        <a:t>from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faust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plug-in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No</a:t>
                      </a:r>
                      <a:r>
                        <a:rPr lang="de-DE" dirty="0"/>
                        <a:t> midi </a:t>
                      </a:r>
                      <a:r>
                        <a:rPr lang="de-DE" dirty="0" err="1"/>
                        <a:t>support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50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No</a:t>
                      </a:r>
                      <a:r>
                        <a:rPr lang="de-DE" dirty="0"/>
                        <a:t> additional </a:t>
                      </a:r>
                      <a:r>
                        <a:rPr lang="de-DE" dirty="0" err="1"/>
                        <a:t>programming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needed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Layout </a:t>
                      </a:r>
                      <a:r>
                        <a:rPr lang="de-DE" dirty="0" err="1"/>
                        <a:t>very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counter</a:t>
                      </a:r>
                      <a:r>
                        <a:rPr lang="de-DE" dirty="0"/>
                        <a:t> intuitive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280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No</a:t>
                      </a:r>
                      <a:r>
                        <a:rPr lang="de-DE" dirty="0"/>
                        <a:t> additional </a:t>
                      </a:r>
                      <a:r>
                        <a:rPr lang="de-DE" dirty="0" err="1"/>
                        <a:t>programming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knowledge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needed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MIDI Mapping not </a:t>
                      </a:r>
                      <a:r>
                        <a:rPr lang="de-DE" dirty="0" err="1"/>
                        <a:t>possible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144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need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install</a:t>
                      </a:r>
                      <a:r>
                        <a:rPr lang="de-DE" dirty="0"/>
                        <a:t> additional </a:t>
                      </a:r>
                      <a:r>
                        <a:rPr lang="de-DE" dirty="0" err="1"/>
                        <a:t>requirements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GUI-</a:t>
                      </a:r>
                      <a:r>
                        <a:rPr lang="de-DE" dirty="0" err="1"/>
                        <a:t>slider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range</a:t>
                      </a:r>
                      <a:r>
                        <a:rPr lang="de-DE" dirty="0"/>
                        <a:t> of </a:t>
                      </a:r>
                      <a:r>
                        <a:rPr lang="de-DE" dirty="0" err="1"/>
                        <a:t>values</a:t>
                      </a:r>
                      <a:r>
                        <a:rPr lang="de-DE" dirty="0"/>
                        <a:t> [0, 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674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Only</a:t>
                      </a:r>
                      <a:r>
                        <a:rPr lang="de-DE" dirty="0"/>
                        <a:t> GUI-</a:t>
                      </a:r>
                      <a:r>
                        <a:rPr lang="de-DE" dirty="0" err="1"/>
                        <a:t>slider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elements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65571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B9F28A76-FC18-C343-BC98-C0C5264A3858}"/>
              </a:ext>
            </a:extLst>
          </p:cNvPr>
          <p:cNvSpPr txBox="1"/>
          <p:nvPr/>
        </p:nvSpPr>
        <p:spPr>
          <a:xfrm>
            <a:off x="2257063" y="4317357"/>
            <a:ext cx="7743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Applications</a:t>
            </a:r>
            <a:r>
              <a:rPr lang="de-DE" dirty="0"/>
              <a:t> of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:</a:t>
            </a:r>
          </a:p>
          <a:p>
            <a:r>
              <a:rPr lang="de-DE" dirty="0"/>
              <a:t>	- </a:t>
            </a:r>
            <a:r>
              <a:rPr lang="de-DE" dirty="0" err="1"/>
              <a:t>Effect-plugins</a:t>
            </a:r>
            <a:r>
              <a:rPr lang="de-DE" dirty="0"/>
              <a:t> (</a:t>
            </a:r>
            <a:r>
              <a:rPr lang="de-DE" dirty="0" err="1"/>
              <a:t>vst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of </a:t>
            </a:r>
            <a:r>
              <a:rPr lang="de-DE" dirty="0" err="1"/>
              <a:t>vsti</a:t>
            </a:r>
            <a:r>
              <a:rPr lang="de-DE" dirty="0"/>
              <a:t>), (</a:t>
            </a:r>
            <a:r>
              <a:rPr lang="de-DE" dirty="0" err="1"/>
              <a:t>No</a:t>
            </a:r>
            <a:r>
              <a:rPr lang="de-DE" dirty="0"/>
              <a:t> MIDI </a:t>
            </a:r>
            <a:r>
              <a:rPr lang="de-DE" dirty="0" err="1"/>
              <a:t>needed</a:t>
            </a:r>
            <a:r>
              <a:rPr lang="de-DE" dirty="0"/>
              <a:t>)</a:t>
            </a:r>
          </a:p>
          <a:p>
            <a:r>
              <a:rPr lang="de-DE" dirty="0"/>
              <a:t>	- </a:t>
            </a:r>
            <a:r>
              <a:rPr lang="de-DE" dirty="0" err="1"/>
              <a:t>One-Slider</a:t>
            </a:r>
            <a:r>
              <a:rPr lang="de-DE" dirty="0"/>
              <a:t> </a:t>
            </a:r>
            <a:r>
              <a:rPr lang="de-DE" dirty="0" err="1"/>
              <a:t>instruments</a:t>
            </a:r>
            <a:endParaRPr lang="de-DE" dirty="0"/>
          </a:p>
          <a:p>
            <a:r>
              <a:rPr lang="de-DE" dirty="0"/>
              <a:t>	- </a:t>
            </a:r>
            <a:r>
              <a:rPr lang="de-DE" dirty="0" err="1"/>
              <a:t>Drones</a:t>
            </a:r>
            <a:endParaRPr lang="de-DE" dirty="0"/>
          </a:p>
          <a:p>
            <a:r>
              <a:rPr lang="de-DE" dirty="0"/>
              <a:t>	- Sounddesign</a:t>
            </a:r>
          </a:p>
        </p:txBody>
      </p:sp>
    </p:spTree>
    <p:extLst>
      <p:ext uri="{BB962C8B-B14F-4D97-AF65-F5344CB8AC3E}">
        <p14:creationId xmlns:p14="http://schemas.microsoft.com/office/powerpoint/2010/main" val="384594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0BC6A2-BCF2-5649-87D6-280E7CD25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faust2juce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220FC0-2B3A-E943-8C04-64C51BB72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Juce</a:t>
            </a:r>
            <a:r>
              <a:rPr lang="de-DE" dirty="0"/>
              <a:t> </a:t>
            </a:r>
            <a:r>
              <a:rPr lang="de-DE" dirty="0" err="1"/>
              <a:t>plug-in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in </a:t>
            </a:r>
            <a:r>
              <a:rPr lang="de-DE" dirty="0" err="1"/>
              <a:t>Logic</a:t>
            </a:r>
            <a:r>
              <a:rPr lang="de-DE" dirty="0"/>
              <a:t> Pro X</a:t>
            </a:r>
          </a:p>
          <a:p>
            <a:pPr lvl="1"/>
            <a:r>
              <a:rPr lang="de-DE" dirty="0" err="1"/>
              <a:t>If</a:t>
            </a:r>
            <a:r>
              <a:rPr lang="de-DE" dirty="0"/>
              <a:t> not </a:t>
            </a:r>
            <a:r>
              <a:rPr lang="de-DE" dirty="0" err="1"/>
              <a:t>found</a:t>
            </a:r>
            <a:r>
              <a:rPr lang="de-DE" dirty="0"/>
              <a:t> in </a:t>
            </a:r>
            <a:r>
              <a:rPr lang="de-DE" dirty="0" err="1"/>
              <a:t>Logic</a:t>
            </a:r>
            <a:r>
              <a:rPr lang="de-DE" dirty="0"/>
              <a:t>, </a:t>
            </a:r>
            <a:r>
              <a:rPr lang="de-DE" dirty="0" err="1"/>
              <a:t>delete</a:t>
            </a:r>
            <a:r>
              <a:rPr lang="de-DE" dirty="0"/>
              <a:t> </a:t>
            </a:r>
            <a:r>
              <a:rPr lang="de-DE" dirty="0" err="1"/>
              <a:t>AudioUnitCache</a:t>
            </a:r>
            <a:endParaRPr lang="de-DE" dirty="0"/>
          </a:p>
          <a:p>
            <a:r>
              <a:rPr lang="de-DE" dirty="0" err="1"/>
              <a:t>export</a:t>
            </a:r>
            <a:r>
              <a:rPr lang="de-DE" dirty="0"/>
              <a:t> </a:t>
            </a:r>
            <a:r>
              <a:rPr lang="de-DE" dirty="0" err="1"/>
              <a:t>faust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faust2juce</a:t>
            </a:r>
          </a:p>
          <a:p>
            <a:pPr lvl="1"/>
            <a:r>
              <a:rPr lang="de-DE" dirty="0" err="1"/>
              <a:t>Juce</a:t>
            </a:r>
            <a:r>
              <a:rPr lang="de-DE" dirty="0"/>
              <a:t> </a:t>
            </a:r>
            <a:r>
              <a:rPr lang="de-DE" dirty="0" err="1"/>
              <a:t>plugin</a:t>
            </a:r>
            <a:r>
              <a:rPr lang="de-DE" dirty="0"/>
              <a:t> midi </a:t>
            </a:r>
            <a:r>
              <a:rPr lang="de-DE" dirty="0" err="1"/>
              <a:t>poly</a:t>
            </a:r>
            <a:r>
              <a:rPr lang="de-DE" dirty="0"/>
              <a:t> 16 </a:t>
            </a:r>
            <a:r>
              <a:rPr lang="de-DE" dirty="0" err="1"/>
              <a:t>works</a:t>
            </a:r>
            <a:r>
              <a:rPr lang="de-DE" dirty="0"/>
              <a:t> </a:t>
            </a:r>
          </a:p>
          <a:p>
            <a:r>
              <a:rPr lang="de-DE" dirty="0" err="1"/>
              <a:t>add</a:t>
            </a:r>
            <a:r>
              <a:rPr lang="de-DE" dirty="0"/>
              <a:t> faust2juce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juce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5536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0A2EC9-7A2D-D34C-B81D-4CCDE4032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faust2juce: </a:t>
            </a:r>
            <a:r>
              <a:rPr lang="de-DE" dirty="0" err="1"/>
              <a:t>Getting</a:t>
            </a:r>
            <a:r>
              <a:rPr lang="de-DE" dirty="0"/>
              <a:t> a </a:t>
            </a:r>
            <a:r>
              <a:rPr lang="de-DE" dirty="0" err="1"/>
              <a:t>juce</a:t>
            </a:r>
            <a:r>
              <a:rPr lang="de-DE" dirty="0"/>
              <a:t> </a:t>
            </a:r>
            <a:r>
              <a:rPr lang="de-DE" dirty="0" err="1"/>
              <a:t>plug-in</a:t>
            </a:r>
            <a:r>
              <a:rPr lang="de-DE" dirty="0"/>
              <a:t> </a:t>
            </a:r>
            <a:r>
              <a:rPr lang="de-DE" dirty="0" err="1"/>
              <a:t>running</a:t>
            </a:r>
            <a:endParaRPr lang="de-DE" dirty="0"/>
          </a:p>
        </p:txBody>
      </p:sp>
      <p:pic>
        <p:nvPicPr>
          <p:cNvPr id="5" name="Grafik 4" descr="Ein Bild, das Screenshot, Monitor, Bildschirm enthält.&#10;&#10;Automatisch generierte Beschreibung">
            <a:extLst>
              <a:ext uri="{FF2B5EF4-FFF2-40B4-BE49-F238E27FC236}">
                <a16:creationId xmlns:a16="http://schemas.microsoft.com/office/drawing/2014/main" id="{685A2D0B-D8B0-A54F-ACF9-246037EC5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7" y="1405890"/>
            <a:ext cx="4478115" cy="3097530"/>
          </a:xfrm>
          <a:prstGeom prst="rect">
            <a:avLst/>
          </a:prstGeom>
        </p:spPr>
      </p:pic>
      <p:pic>
        <p:nvPicPr>
          <p:cNvPr id="7" name="Grafik 6" descr="Ein Bild, das Screenshot, Monitor, sitzend, silbern enthält.&#10;&#10;Automatisch generierte Beschreibung">
            <a:extLst>
              <a:ext uri="{FF2B5EF4-FFF2-40B4-BE49-F238E27FC236}">
                <a16:creationId xmlns:a16="http://schemas.microsoft.com/office/drawing/2014/main" id="{4BF2035C-A671-5E45-A39C-C3AAA80A3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562" y="1405890"/>
            <a:ext cx="4478115" cy="309753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07197B8-7DCF-D04D-9EAD-F300B8CCD3C2}"/>
              </a:ext>
            </a:extLst>
          </p:cNvPr>
          <p:cNvSpPr/>
          <p:nvPr/>
        </p:nvSpPr>
        <p:spPr>
          <a:xfrm>
            <a:off x="9315450" y="2205990"/>
            <a:ext cx="422910" cy="1863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65C8CD89-06F8-8B49-8898-542C5BDF106E}"/>
              </a:ext>
            </a:extLst>
          </p:cNvPr>
          <p:cNvSpPr/>
          <p:nvPr/>
        </p:nvSpPr>
        <p:spPr>
          <a:xfrm>
            <a:off x="5440680" y="2914650"/>
            <a:ext cx="822960" cy="37719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E62650F-289A-6B43-8576-B423BC72E6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36" b="53167"/>
          <a:stretch/>
        </p:blipFill>
        <p:spPr>
          <a:xfrm>
            <a:off x="6062561" y="4687243"/>
            <a:ext cx="4478115" cy="1477802"/>
          </a:xfrm>
          <a:prstGeom prst="rect">
            <a:avLst/>
          </a:prstGeom>
        </p:spPr>
      </p:pic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74ACF705-839A-A249-B3B5-7F77DE51C92A}"/>
              </a:ext>
            </a:extLst>
          </p:cNvPr>
          <p:cNvSpPr/>
          <p:nvPr/>
        </p:nvSpPr>
        <p:spPr>
          <a:xfrm rot="5400000">
            <a:off x="8103870" y="4411980"/>
            <a:ext cx="822960" cy="37719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68609AA-0F9F-4E45-BD08-72416D5282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291"/>
          <a:stretch/>
        </p:blipFill>
        <p:spPr>
          <a:xfrm>
            <a:off x="1344416" y="4687244"/>
            <a:ext cx="4478115" cy="1477802"/>
          </a:xfrm>
          <a:prstGeom prst="rect">
            <a:avLst/>
          </a:prstGeom>
        </p:spPr>
      </p:pic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E69EE7F-B248-B545-93FD-CB71C64E079E}"/>
              </a:ext>
            </a:extLst>
          </p:cNvPr>
          <p:cNvSpPr/>
          <p:nvPr/>
        </p:nvSpPr>
        <p:spPr>
          <a:xfrm rot="10800000">
            <a:off x="5520690" y="5737860"/>
            <a:ext cx="822960" cy="37719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D78D7B0-D963-2D4F-B661-D0EB01170D61}"/>
              </a:ext>
            </a:extLst>
          </p:cNvPr>
          <p:cNvSpPr/>
          <p:nvPr/>
        </p:nvSpPr>
        <p:spPr>
          <a:xfrm rot="5400000">
            <a:off x="4103369" y="5360671"/>
            <a:ext cx="422910" cy="1085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DB9D4C0-4EAB-5B49-8068-E2A8FB5B0837}"/>
              </a:ext>
            </a:extLst>
          </p:cNvPr>
          <p:cNvSpPr txBox="1"/>
          <p:nvPr/>
        </p:nvSpPr>
        <p:spPr>
          <a:xfrm>
            <a:off x="1933575" y="2749550"/>
            <a:ext cx="10401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Start the </a:t>
            </a:r>
            <a:r>
              <a:rPr lang="de-DE" dirty="0" err="1">
                <a:solidFill>
                  <a:schemeClr val="bg1"/>
                </a:solidFill>
              </a:rPr>
              <a:t>Projucer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basic</a:t>
            </a:r>
            <a:r>
              <a:rPr lang="de-DE" dirty="0">
                <a:solidFill>
                  <a:schemeClr val="bg1"/>
                </a:solidFill>
              </a:rPr>
              <a:t> Plug-In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7ADB249-0253-8144-A585-0AD035555232}"/>
              </a:ext>
            </a:extLst>
          </p:cNvPr>
          <p:cNvSpPr txBox="1"/>
          <p:nvPr/>
        </p:nvSpPr>
        <p:spPr>
          <a:xfrm>
            <a:off x="9603105" y="2338070"/>
            <a:ext cx="1040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Set/</a:t>
            </a:r>
            <a:r>
              <a:rPr lang="de-DE" dirty="0" err="1">
                <a:solidFill>
                  <a:schemeClr val="bg1"/>
                </a:solidFill>
              </a:rPr>
              <a:t>keep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path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as</a:t>
            </a:r>
            <a:r>
              <a:rPr lang="de-DE" dirty="0">
                <a:solidFill>
                  <a:schemeClr val="bg1"/>
                </a:solidFill>
              </a:rPr>
              <a:t> Global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AC5C07A-60D0-5C4E-92A0-3E3B3BBB22AA}"/>
              </a:ext>
            </a:extLst>
          </p:cNvPr>
          <p:cNvSpPr txBox="1"/>
          <p:nvPr/>
        </p:nvSpPr>
        <p:spPr>
          <a:xfrm>
            <a:off x="9321165" y="4851945"/>
            <a:ext cx="1483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Check: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Synth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Midi </a:t>
            </a:r>
            <a:r>
              <a:rPr lang="de-DE" dirty="0" err="1">
                <a:solidFill>
                  <a:schemeClr val="bg1"/>
                </a:solidFill>
              </a:rPr>
              <a:t>input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Midi Output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53C6ECF-E944-0042-80FA-5776201BA882}"/>
              </a:ext>
            </a:extLst>
          </p:cNvPr>
          <p:cNvSpPr/>
          <p:nvPr/>
        </p:nvSpPr>
        <p:spPr>
          <a:xfrm>
            <a:off x="8538210" y="5120460"/>
            <a:ext cx="960120" cy="778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CBEAD74-0702-5540-A7D2-1F83F8115B5B}"/>
              </a:ext>
            </a:extLst>
          </p:cNvPr>
          <p:cNvSpPr/>
          <p:nvPr/>
        </p:nvSpPr>
        <p:spPr>
          <a:xfrm rot="5400000">
            <a:off x="4442408" y="4573998"/>
            <a:ext cx="422910" cy="6780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4FBB393-30E6-2F45-BCA5-6A9F7D01400F}"/>
              </a:ext>
            </a:extLst>
          </p:cNvPr>
          <p:cNvSpPr txBox="1"/>
          <p:nvPr/>
        </p:nvSpPr>
        <p:spPr>
          <a:xfrm>
            <a:off x="1984186" y="4814530"/>
            <a:ext cx="1713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Add (</a:t>
            </a:r>
            <a:r>
              <a:rPr lang="de-DE" dirty="0" err="1">
                <a:solidFill>
                  <a:schemeClr val="bg1"/>
                </a:solidFill>
              </a:rPr>
              <a:t>any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  <a:p>
            <a:r>
              <a:rPr lang="de-DE" dirty="0" err="1">
                <a:solidFill>
                  <a:schemeClr val="bg1"/>
                </a:solidFill>
              </a:rPr>
              <a:t>company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name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and</a:t>
            </a:r>
            <a:r>
              <a:rPr lang="de-DE" dirty="0">
                <a:solidFill>
                  <a:schemeClr val="bg1"/>
                </a:solidFill>
              </a:rPr>
              <a:t> open in IDE</a:t>
            </a:r>
          </a:p>
        </p:txBody>
      </p:sp>
    </p:spTree>
    <p:extLst>
      <p:ext uri="{BB962C8B-B14F-4D97-AF65-F5344CB8AC3E}">
        <p14:creationId xmlns:p14="http://schemas.microsoft.com/office/powerpoint/2010/main" val="701280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58DF9E-8892-3948-813C-164768E20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faust2juce: </a:t>
            </a:r>
            <a:r>
              <a:rPr lang="de-DE" dirty="0" err="1"/>
              <a:t>Getting</a:t>
            </a:r>
            <a:r>
              <a:rPr lang="de-DE" dirty="0"/>
              <a:t> a </a:t>
            </a:r>
            <a:r>
              <a:rPr lang="de-DE" dirty="0" err="1"/>
              <a:t>juce</a:t>
            </a:r>
            <a:r>
              <a:rPr lang="de-DE" dirty="0"/>
              <a:t> </a:t>
            </a:r>
            <a:r>
              <a:rPr lang="de-DE" dirty="0" err="1"/>
              <a:t>plug-in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, Part II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458188-573E-CC4C-8A86-05657A9E1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7" y="1484530"/>
            <a:ext cx="5445213" cy="996619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E55B80B-183F-F145-B50B-DA16AFFED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7" y="2540430"/>
            <a:ext cx="5445213" cy="996619"/>
          </a:xfrm>
          <a:prstGeom prst="rect">
            <a:avLst/>
          </a:prstGeom>
        </p:spPr>
      </p:pic>
      <p:pic>
        <p:nvPicPr>
          <p:cNvPr id="9" name="Grafik 8" descr="Ein Bild, das Screenshot, Monitor, Bildschirm, Fernsehen enthält.&#10;&#10;Automatisch generierte Beschreibung">
            <a:extLst>
              <a:ext uri="{FF2B5EF4-FFF2-40B4-BE49-F238E27FC236}">
                <a16:creationId xmlns:a16="http://schemas.microsoft.com/office/drawing/2014/main" id="{59BD4067-3765-4E45-A035-8175D552E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7" y="3650299"/>
            <a:ext cx="5445213" cy="3031230"/>
          </a:xfrm>
          <a:prstGeom prst="rect">
            <a:avLst/>
          </a:prstGeom>
        </p:spPr>
      </p:pic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B3867CDF-5E90-F641-AD1D-F45F607BDB03}"/>
              </a:ext>
            </a:extLst>
          </p:cNvPr>
          <p:cNvSpPr/>
          <p:nvPr/>
        </p:nvSpPr>
        <p:spPr>
          <a:xfrm rot="5400000">
            <a:off x="4700131" y="2325449"/>
            <a:ext cx="799764" cy="367444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rechts 10">
            <a:extLst>
              <a:ext uri="{FF2B5EF4-FFF2-40B4-BE49-F238E27FC236}">
                <a16:creationId xmlns:a16="http://schemas.microsoft.com/office/drawing/2014/main" id="{859287B2-80A1-B84B-9D90-36B03E5B227D}"/>
              </a:ext>
            </a:extLst>
          </p:cNvPr>
          <p:cNvSpPr/>
          <p:nvPr/>
        </p:nvSpPr>
        <p:spPr>
          <a:xfrm rot="5400000">
            <a:off x="4724845" y="3437557"/>
            <a:ext cx="799764" cy="367444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122F386-17DC-614C-BDCB-592D29ADE651}"/>
              </a:ext>
            </a:extLst>
          </p:cNvPr>
          <p:cNvSpPr txBox="1"/>
          <p:nvPr/>
        </p:nvSpPr>
        <p:spPr>
          <a:xfrm>
            <a:off x="5515230" y="1484120"/>
            <a:ext cx="1187696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Change </a:t>
            </a:r>
            <a:r>
              <a:rPr lang="de-DE" dirty="0" err="1"/>
              <a:t>scheme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AU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CCA2E00-AB9B-444F-94CA-3E4A6397A169}"/>
              </a:ext>
            </a:extLst>
          </p:cNvPr>
          <p:cNvSpPr txBox="1"/>
          <p:nvPr/>
        </p:nvSpPr>
        <p:spPr>
          <a:xfrm>
            <a:off x="5515230" y="2515790"/>
            <a:ext cx="1187696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Edit </a:t>
            </a:r>
            <a:r>
              <a:rPr lang="de-DE" dirty="0" err="1"/>
              <a:t>scheme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7F450A8-1A82-9B47-9B2D-442C079EB549}"/>
              </a:ext>
            </a:extLst>
          </p:cNvPr>
          <p:cNvSpPr txBox="1"/>
          <p:nvPr/>
        </p:nvSpPr>
        <p:spPr>
          <a:xfrm>
            <a:off x="5515231" y="3598635"/>
            <a:ext cx="1280985" cy="20313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Change </a:t>
            </a:r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executable</a:t>
            </a:r>
            <a:r>
              <a:rPr lang="de-DE" dirty="0"/>
              <a:t> (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Logic</a:t>
            </a:r>
            <a:r>
              <a:rPr lang="de-DE" dirty="0"/>
              <a:t>)</a:t>
            </a:r>
          </a:p>
          <a:p>
            <a:r>
              <a:rPr lang="de-DE" dirty="0" err="1"/>
              <a:t>And</a:t>
            </a:r>
            <a:r>
              <a:rPr lang="de-DE" dirty="0"/>
              <a:t> de-tick [</a:t>
            </a:r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executable</a:t>
            </a:r>
            <a:r>
              <a:rPr lang="de-DE" dirty="0"/>
              <a:t>]</a:t>
            </a:r>
          </a:p>
        </p:txBody>
      </p:sp>
      <p:pic>
        <p:nvPicPr>
          <p:cNvPr id="16" name="Grafik 15" descr="Ein Bild, das Screenshot, Monitor, Bildschirm, Fernsehen enthält.&#10;&#10;Automatisch generierte Beschreibung">
            <a:extLst>
              <a:ext uri="{FF2B5EF4-FFF2-40B4-BE49-F238E27FC236}">
                <a16:creationId xmlns:a16="http://schemas.microsoft.com/office/drawing/2014/main" id="{3227C4F8-B9D2-8445-BECD-55C0D214C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787" y="3650299"/>
            <a:ext cx="5445213" cy="3031230"/>
          </a:xfrm>
          <a:prstGeom prst="rect">
            <a:avLst/>
          </a:prstGeom>
        </p:spPr>
      </p:pic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4748CB40-6641-2345-B484-25031081C185}"/>
              </a:ext>
            </a:extLst>
          </p:cNvPr>
          <p:cNvSpPr/>
          <p:nvPr/>
        </p:nvSpPr>
        <p:spPr>
          <a:xfrm>
            <a:off x="5515230" y="5649801"/>
            <a:ext cx="1391750" cy="367444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6031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C2403-D780-CE45-A4A6-ADC3ECD2E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faust2juce: </a:t>
            </a:r>
            <a:r>
              <a:rPr lang="de-DE" dirty="0" err="1"/>
              <a:t>Getting</a:t>
            </a:r>
            <a:r>
              <a:rPr lang="de-DE" dirty="0"/>
              <a:t> a </a:t>
            </a:r>
            <a:r>
              <a:rPr lang="de-DE" dirty="0" err="1"/>
              <a:t>juce</a:t>
            </a:r>
            <a:r>
              <a:rPr lang="de-DE" dirty="0"/>
              <a:t> </a:t>
            </a:r>
            <a:r>
              <a:rPr lang="de-DE" dirty="0" err="1"/>
              <a:t>plug-in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, Part III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DF87C98-C490-DB4B-9689-C70472A09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4588" b="252"/>
          <a:stretch/>
        </p:blipFill>
        <p:spPr>
          <a:xfrm>
            <a:off x="1797375" y="1690688"/>
            <a:ext cx="1781432" cy="4340397"/>
          </a:xfr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7CD37B38-8537-3D46-9D2A-6F814458AA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23"/>
          <a:stretch/>
        </p:blipFill>
        <p:spPr>
          <a:xfrm>
            <a:off x="6235510" y="1690688"/>
            <a:ext cx="4668736" cy="4340397"/>
          </a:xfrm>
          <a:prstGeom prst="rect">
            <a:avLst/>
          </a:prstGeom>
        </p:spPr>
      </p:pic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60FEA377-E5E7-604B-849A-8F63D3302628}"/>
              </a:ext>
            </a:extLst>
          </p:cNvPr>
          <p:cNvSpPr/>
          <p:nvPr/>
        </p:nvSpPr>
        <p:spPr>
          <a:xfrm>
            <a:off x="3578807" y="4201443"/>
            <a:ext cx="2720102" cy="367444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D7F9BD5-60AC-E047-8F1E-1B59A88141AD}"/>
              </a:ext>
            </a:extLst>
          </p:cNvPr>
          <p:cNvSpPr txBox="1"/>
          <p:nvPr/>
        </p:nvSpPr>
        <p:spPr>
          <a:xfrm>
            <a:off x="3780634" y="1690688"/>
            <a:ext cx="2257168" cy="23083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open </a:t>
            </a:r>
            <a:r>
              <a:rPr lang="de-DE" dirty="0" err="1"/>
              <a:t>Logic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can‘t</a:t>
            </a:r>
            <a:r>
              <a:rPr lang="de-DE" dirty="0"/>
              <a:t> find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plug-in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your_company_name</a:t>
            </a:r>
            <a:r>
              <a:rPr lang="de-DE" dirty="0"/>
              <a:t>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deleting</a:t>
            </a:r>
            <a:r>
              <a:rPr lang="de-DE" dirty="0"/>
              <a:t> the </a:t>
            </a:r>
            <a:r>
              <a:rPr lang="de-DE" dirty="0" err="1"/>
              <a:t>AudioUnitCache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restart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Mac</a:t>
            </a:r>
          </a:p>
        </p:txBody>
      </p:sp>
    </p:spTree>
    <p:extLst>
      <p:ext uri="{BB962C8B-B14F-4D97-AF65-F5344CB8AC3E}">
        <p14:creationId xmlns:p14="http://schemas.microsoft.com/office/powerpoint/2010/main" val="1327173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C2403-D780-CE45-A4A6-ADC3ECD2E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faust2juce: </a:t>
            </a:r>
            <a:r>
              <a:rPr lang="de-DE" dirty="0" err="1"/>
              <a:t>Getting</a:t>
            </a:r>
            <a:r>
              <a:rPr lang="de-DE" dirty="0"/>
              <a:t> a </a:t>
            </a:r>
            <a:r>
              <a:rPr lang="de-DE" dirty="0" err="1"/>
              <a:t>juce</a:t>
            </a:r>
            <a:r>
              <a:rPr lang="de-DE" dirty="0"/>
              <a:t> </a:t>
            </a:r>
            <a:r>
              <a:rPr lang="de-DE" dirty="0" err="1"/>
              <a:t>plug-in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, Part IV</a:t>
            </a:r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AA1D8B85-2371-B94D-A97A-7768B25F9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8489"/>
            <a:ext cx="4517534" cy="4351338"/>
          </a:xfrm>
        </p:spPr>
      </p:pic>
      <p:pic>
        <p:nvPicPr>
          <p:cNvPr id="10" name="Grafik 9" descr="Ein Bild, das Monitor, Bildschirm, Screenshot, sitzend enthält.&#10;&#10;Automatisch generierte Beschreibung">
            <a:extLst>
              <a:ext uri="{FF2B5EF4-FFF2-40B4-BE49-F238E27FC236}">
                <a16:creationId xmlns:a16="http://schemas.microsoft.com/office/drawing/2014/main" id="{DF5C0FB8-8FC1-864E-AC2A-86240E3FC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1578489"/>
            <a:ext cx="41436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23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37D92-84D9-6248-A8C6-BDF56AE9E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faust2juce: </a:t>
            </a:r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faust</a:t>
            </a:r>
            <a:r>
              <a:rPr lang="de-DE" dirty="0"/>
              <a:t> </a:t>
            </a:r>
            <a:r>
              <a:rPr lang="de-DE" dirty="0" err="1"/>
              <a:t>code</a:t>
            </a:r>
            <a:endParaRPr lang="de-DE" dirty="0"/>
          </a:p>
        </p:txBody>
      </p:sp>
      <p:pic>
        <p:nvPicPr>
          <p:cNvPr id="5" name="Inhaltsplatzhalter 4" descr="Ein Bild, das Screenshot, Monitor, Straße, Seite enthält.&#10;&#10;Automatisch generierte Beschreibung">
            <a:extLst>
              <a:ext uri="{FF2B5EF4-FFF2-40B4-BE49-F238E27FC236}">
                <a16:creationId xmlns:a16="http://schemas.microsoft.com/office/drawing/2014/main" id="{E940A72A-6B2A-8640-9D31-2899C8581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487" y="1381767"/>
            <a:ext cx="5061957" cy="3845141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7BE7A75-D70D-9541-80B2-C61877B30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714" y="1381767"/>
            <a:ext cx="5061958" cy="3845141"/>
          </a:xfrm>
          <a:prstGeom prst="rect">
            <a:avLst/>
          </a:prstGeom>
        </p:spPr>
      </p:pic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F378920F-72A7-444F-97CE-49ACFF7E552A}"/>
              </a:ext>
            </a:extLst>
          </p:cNvPr>
          <p:cNvSpPr/>
          <p:nvPr/>
        </p:nvSpPr>
        <p:spPr>
          <a:xfrm>
            <a:off x="5559099" y="2518735"/>
            <a:ext cx="822960" cy="37719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BACA77-9EBA-7948-8638-A5504C3ABEF4}"/>
              </a:ext>
            </a:extLst>
          </p:cNvPr>
          <p:cNvSpPr/>
          <p:nvPr/>
        </p:nvSpPr>
        <p:spPr>
          <a:xfrm rot="5400000">
            <a:off x="1291435" y="2878506"/>
            <a:ext cx="422910" cy="6780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361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37D92-84D9-6248-A8C6-BDF56AE9E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faust2juce: </a:t>
            </a:r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faust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, Pt. II</a:t>
            </a:r>
          </a:p>
        </p:txBody>
      </p:sp>
      <p:pic>
        <p:nvPicPr>
          <p:cNvPr id="7" name="Grafik 6" descr="Ein Bild, das draußen, Schild, Straße, Berg enthält.&#10;&#10;Automatisch generierte Beschreibung">
            <a:extLst>
              <a:ext uri="{FF2B5EF4-FFF2-40B4-BE49-F238E27FC236}">
                <a16:creationId xmlns:a16="http://schemas.microsoft.com/office/drawing/2014/main" id="{2CE182EA-888A-BE4D-8806-680111D3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37" y="1690688"/>
            <a:ext cx="2682617" cy="204751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97C9DD1-3A04-8242-BE28-04442A77B60A}"/>
              </a:ext>
            </a:extLst>
          </p:cNvPr>
          <p:cNvSpPr txBox="1"/>
          <p:nvPr/>
        </p:nvSpPr>
        <p:spPr>
          <a:xfrm>
            <a:off x="3402227" y="1690688"/>
            <a:ext cx="2682616" cy="20313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keeping</a:t>
            </a:r>
            <a:r>
              <a:rPr lang="de-DE" dirty="0"/>
              <a:t> </a:t>
            </a:r>
            <a:r>
              <a:rPr lang="de-DE" dirty="0" err="1"/>
              <a:t>track</a:t>
            </a:r>
            <a:r>
              <a:rPr lang="de-DE" dirty="0"/>
              <a:t> of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, </a:t>
            </a:r>
            <a:r>
              <a:rPr lang="de-DE" dirty="0" err="1"/>
              <a:t>add</a:t>
            </a:r>
            <a:r>
              <a:rPr lang="de-DE" dirty="0"/>
              <a:t> the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the </a:t>
            </a:r>
            <a:r>
              <a:rPr lang="de-DE" dirty="0" err="1"/>
              <a:t>exported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(</a:t>
            </a:r>
            <a:r>
              <a:rPr lang="de-DE" dirty="0" err="1"/>
              <a:t>untitled</a:t>
            </a:r>
            <a:r>
              <a:rPr lang="de-DE" dirty="0"/>
              <a:t>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(the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JUCE </a:t>
            </a:r>
            <a:r>
              <a:rPr lang="de-DE" dirty="0" err="1"/>
              <a:t>project</a:t>
            </a:r>
            <a:endParaRPr lang="de-DE" dirty="0"/>
          </a:p>
        </p:txBody>
      </p:sp>
      <p:pic>
        <p:nvPicPr>
          <p:cNvPr id="12" name="Grafik 11" descr="Ein Bild, das Screenshot, Monitor, sitzend, Bildschirm enthält.&#10;&#10;Automatisch generierte Beschreibung">
            <a:extLst>
              <a:ext uri="{FF2B5EF4-FFF2-40B4-BE49-F238E27FC236}">
                <a16:creationId xmlns:a16="http://schemas.microsoft.com/office/drawing/2014/main" id="{966B095E-AEED-B343-B8DC-658D047E7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37" y="3905250"/>
            <a:ext cx="3423666" cy="238433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1D701E3-D05C-104E-AF93-65B8E5AE9D4A}"/>
              </a:ext>
            </a:extLst>
          </p:cNvPr>
          <p:cNvSpPr txBox="1"/>
          <p:nvPr/>
        </p:nvSpPr>
        <p:spPr>
          <a:xfrm>
            <a:off x="4184822" y="3905250"/>
            <a:ext cx="1911178" cy="23083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Overview</a:t>
            </a:r>
            <a:r>
              <a:rPr lang="de-DE" dirty="0"/>
              <a:t> of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folder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Now</a:t>
            </a:r>
            <a:r>
              <a:rPr lang="de-DE" dirty="0"/>
              <a:t> open the </a:t>
            </a:r>
            <a:r>
              <a:rPr lang="de-DE" dirty="0" err="1"/>
              <a:t>jucer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of </a:t>
            </a:r>
            <a:r>
              <a:rPr lang="de-DE" dirty="0" err="1"/>
              <a:t>your</a:t>
            </a:r>
            <a:r>
              <a:rPr lang="de-DE" dirty="0"/>
              <a:t> the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juce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FA1A981-7371-D64B-976C-7D044D9A6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549" y="1693499"/>
            <a:ext cx="2387652" cy="285808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0743A4AF-7296-C44A-AF65-CF89D1F6B185}"/>
              </a:ext>
            </a:extLst>
          </p:cNvPr>
          <p:cNvSpPr txBox="1"/>
          <p:nvPr/>
        </p:nvSpPr>
        <p:spPr>
          <a:xfrm>
            <a:off x="6443549" y="4826675"/>
            <a:ext cx="5258300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Add the </a:t>
            </a:r>
            <a:r>
              <a:rPr lang="de-DE" dirty="0" err="1"/>
              <a:t>FaustPluginProcessorFile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Source </a:t>
            </a:r>
            <a:r>
              <a:rPr lang="de-DE" dirty="0" err="1"/>
              <a:t>files</a:t>
            </a:r>
            <a:r>
              <a:rPr lang="de-DE" dirty="0"/>
              <a:t> (</a:t>
            </a:r>
            <a:r>
              <a:rPr lang="de-DE" dirty="0" err="1"/>
              <a:t>drag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drop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the </a:t>
            </a:r>
            <a:r>
              <a:rPr lang="de-DE" dirty="0" err="1"/>
              <a:t>Projucer</a:t>
            </a:r>
            <a:r>
              <a:rPr lang="de-DE" dirty="0"/>
              <a:t>)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delete</a:t>
            </a:r>
            <a:r>
              <a:rPr lang="de-DE" dirty="0"/>
              <a:t> the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PluginProcessor</a:t>
            </a:r>
            <a:r>
              <a:rPr lang="de-DE" dirty="0"/>
              <a:t> </a:t>
            </a:r>
            <a:r>
              <a:rPr lang="de-DE" dirty="0" err="1"/>
              <a:t>files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3E3F348-E6E2-254F-A980-F0AE40979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699" y="1689215"/>
            <a:ext cx="2384074" cy="2853799"/>
          </a:xfrm>
          <a:prstGeom prst="rect">
            <a:avLst/>
          </a:prstGeom>
        </p:spPr>
      </p:pic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3109E4F9-6FC9-6F48-B9A7-18A1F7684DB3}"/>
              </a:ext>
            </a:extLst>
          </p:cNvPr>
          <p:cNvSpPr/>
          <p:nvPr/>
        </p:nvSpPr>
        <p:spPr>
          <a:xfrm rot="5400000">
            <a:off x="2351821" y="3730558"/>
            <a:ext cx="895311" cy="367444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 nach rechts 19">
            <a:extLst>
              <a:ext uri="{FF2B5EF4-FFF2-40B4-BE49-F238E27FC236}">
                <a16:creationId xmlns:a16="http://schemas.microsoft.com/office/drawing/2014/main" id="{2B3532FC-8BDB-5A41-8945-6AC316B4A336}"/>
              </a:ext>
            </a:extLst>
          </p:cNvPr>
          <p:cNvSpPr/>
          <p:nvPr/>
        </p:nvSpPr>
        <p:spPr>
          <a:xfrm rot="21399104">
            <a:off x="3897108" y="4458808"/>
            <a:ext cx="3326279" cy="309487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 nach rechts 20">
            <a:extLst>
              <a:ext uri="{FF2B5EF4-FFF2-40B4-BE49-F238E27FC236}">
                <a16:creationId xmlns:a16="http://schemas.microsoft.com/office/drawing/2014/main" id="{1E27F75A-D83D-944F-8A55-98DFCF4594A2}"/>
              </a:ext>
            </a:extLst>
          </p:cNvPr>
          <p:cNvSpPr/>
          <p:nvPr/>
        </p:nvSpPr>
        <p:spPr>
          <a:xfrm>
            <a:off x="8499246" y="4184137"/>
            <a:ext cx="895311" cy="367444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1452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37D92-84D9-6248-A8C6-BDF56AE9E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faust2juce: </a:t>
            </a:r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faust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, Pt. III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1322CEA3-6935-6145-88BC-50968C8ED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7736"/>
            <a:ext cx="7075977" cy="254389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A1BD003-02D8-344F-8916-5A7D0AC95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635" y="4593515"/>
            <a:ext cx="5432542" cy="21956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EFC964D8-C6A8-E34A-A9AB-71B0C96BC481}"/>
              </a:ext>
            </a:extLst>
          </p:cNvPr>
          <p:cNvSpPr txBox="1"/>
          <p:nvPr/>
        </p:nvSpPr>
        <p:spPr>
          <a:xfrm>
            <a:off x="8135591" y="1387736"/>
            <a:ext cx="2682616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open the </a:t>
            </a:r>
            <a:r>
              <a:rPr lang="de-DE" dirty="0" err="1"/>
              <a:t>project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IDE,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message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03DB30F-E3CF-0D4E-9C88-D10B5AA3C9A2}"/>
              </a:ext>
            </a:extLst>
          </p:cNvPr>
          <p:cNvSpPr txBox="1"/>
          <p:nvPr/>
        </p:nvSpPr>
        <p:spPr>
          <a:xfrm>
            <a:off x="3856598" y="4077906"/>
            <a:ext cx="2682616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Just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to</a:t>
            </a:r>
            <a:endParaRPr lang="de-DE" dirty="0"/>
          </a:p>
        </p:txBody>
      </p:sp>
      <p:sp>
        <p:nvSpPr>
          <p:cNvPr id="24" name="Pfeil nach rechts 23">
            <a:extLst>
              <a:ext uri="{FF2B5EF4-FFF2-40B4-BE49-F238E27FC236}">
                <a16:creationId xmlns:a16="http://schemas.microsoft.com/office/drawing/2014/main" id="{F39BD378-12AF-AF4B-8929-24A6F28C72D9}"/>
              </a:ext>
            </a:extLst>
          </p:cNvPr>
          <p:cNvSpPr/>
          <p:nvPr/>
        </p:nvSpPr>
        <p:spPr>
          <a:xfrm rot="5400000">
            <a:off x="5907836" y="4181698"/>
            <a:ext cx="895311" cy="367444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111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621C15-F45F-B54C-B3EC-4E03FFE0D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559506-F437-454B-B8EB-E6BC5BD7D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Goal: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faust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plug-in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instrument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in </a:t>
            </a:r>
            <a:r>
              <a:rPr lang="de-DE" dirty="0" err="1"/>
              <a:t>Logic</a:t>
            </a:r>
            <a:r>
              <a:rPr lang="de-DE" dirty="0"/>
              <a:t> Pro X</a:t>
            </a:r>
          </a:p>
          <a:p>
            <a:r>
              <a:rPr lang="de-DE" dirty="0"/>
              <a:t>Problem: </a:t>
            </a:r>
            <a:r>
              <a:rPr lang="de-DE" dirty="0" err="1"/>
              <a:t>Logic</a:t>
            </a:r>
            <a:r>
              <a:rPr lang="de-DE" dirty="0"/>
              <a:t> Pro X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supports</a:t>
            </a:r>
            <a:r>
              <a:rPr lang="de-DE" dirty="0"/>
              <a:t> </a:t>
            </a:r>
            <a:r>
              <a:rPr lang="de-DE" dirty="0" err="1"/>
              <a:t>AudioUnit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r>
              <a:rPr lang="de-DE" dirty="0"/>
              <a:t>Multiple </a:t>
            </a:r>
            <a:r>
              <a:rPr lang="de-DE" dirty="0" err="1"/>
              <a:t>Approaches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faust2au						❌ </a:t>
            </a:r>
            <a:r>
              <a:rPr lang="de-DE" dirty="0" err="1"/>
              <a:t>didn‘t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</a:t>
            </a:r>
            <a:endParaRPr lang="de-DE" dirty="0"/>
          </a:p>
          <a:p>
            <a:pPr lvl="1"/>
            <a:r>
              <a:rPr lang="de-DE" b="1" dirty="0"/>
              <a:t>faust2juce -&gt; </a:t>
            </a:r>
            <a:r>
              <a:rPr lang="de-DE" b="1" dirty="0" err="1"/>
              <a:t>juce</a:t>
            </a:r>
            <a:r>
              <a:rPr lang="de-DE" dirty="0"/>
              <a:t>		 		✅ </a:t>
            </a:r>
            <a:r>
              <a:rPr lang="de-DE" dirty="0" err="1"/>
              <a:t>worked</a:t>
            </a:r>
            <a:endParaRPr lang="de-DE" dirty="0"/>
          </a:p>
          <a:p>
            <a:pPr lvl="1"/>
            <a:r>
              <a:rPr lang="de-DE" dirty="0"/>
              <a:t>faust2cpp (</a:t>
            </a:r>
            <a:r>
              <a:rPr lang="de-DE" dirty="0" err="1"/>
              <a:t>engine</a:t>
            </a:r>
            <a:r>
              <a:rPr lang="de-DE" dirty="0"/>
              <a:t>) -&gt; </a:t>
            </a:r>
            <a:r>
              <a:rPr lang="de-DE" dirty="0" err="1"/>
              <a:t>juce</a:t>
            </a:r>
            <a:r>
              <a:rPr lang="de-DE" dirty="0"/>
              <a:t>/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yourself</a:t>
            </a:r>
            <a:r>
              <a:rPr lang="de-DE" dirty="0"/>
              <a:t>	✅ </a:t>
            </a:r>
            <a:r>
              <a:rPr lang="de-DE" dirty="0" err="1"/>
              <a:t>kind</a:t>
            </a:r>
            <a:r>
              <a:rPr lang="de-DE" dirty="0"/>
              <a:t> of </a:t>
            </a:r>
            <a:r>
              <a:rPr lang="de-DE" dirty="0" err="1"/>
              <a:t>worked</a:t>
            </a:r>
            <a:endParaRPr lang="de-DE" dirty="0"/>
          </a:p>
          <a:p>
            <a:pPr lvl="1"/>
            <a:r>
              <a:rPr lang="de-DE" b="1" dirty="0"/>
              <a:t>faust2vst(i) -&gt; </a:t>
            </a:r>
            <a:r>
              <a:rPr lang="de-DE" b="1" dirty="0" err="1"/>
              <a:t>metaplugin</a:t>
            </a:r>
            <a:r>
              <a:rPr lang="de-DE" dirty="0"/>
              <a:t>			✅ </a:t>
            </a:r>
            <a:r>
              <a:rPr lang="de-DE" dirty="0" err="1"/>
              <a:t>worked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Different </a:t>
            </a:r>
            <a:r>
              <a:rPr lang="de-DE" dirty="0" err="1"/>
              <a:t>results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80487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37D92-84D9-6248-A8C6-BDF56AE9E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faust2juce: The final </a:t>
            </a:r>
            <a:r>
              <a:rPr lang="de-DE" dirty="0" err="1"/>
              <a:t>product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E10C1B7-8D56-D544-8311-964F6FF11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568" y="1325563"/>
            <a:ext cx="6590109" cy="516731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595C6F2-CAE0-DC4A-8FC8-39B4AD86C6FB}"/>
              </a:ext>
            </a:extLst>
          </p:cNvPr>
          <p:cNvSpPr txBox="1"/>
          <p:nvPr/>
        </p:nvSpPr>
        <p:spPr>
          <a:xfrm>
            <a:off x="314781" y="1325562"/>
            <a:ext cx="4517534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open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plug-in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display</a:t>
            </a:r>
            <a:r>
              <a:rPr lang="de-DE" dirty="0"/>
              <a:t> the </a:t>
            </a:r>
            <a:r>
              <a:rPr lang="de-DE" dirty="0" err="1"/>
              <a:t>regular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now</a:t>
            </a:r>
            <a:endParaRPr lang="de-DE" dirty="0"/>
          </a:p>
        </p:txBody>
      </p:sp>
      <p:pic>
        <p:nvPicPr>
          <p:cNvPr id="11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18124D7-4F95-E640-B135-22152A276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765" y="2141537"/>
            <a:ext cx="4517534" cy="4351338"/>
          </a:xfrm>
        </p:spPr>
      </p:pic>
    </p:spTree>
    <p:extLst>
      <p:ext uri="{BB962C8B-B14F-4D97-AF65-F5344CB8AC3E}">
        <p14:creationId xmlns:p14="http://schemas.microsoft.com/office/powerpoint/2010/main" val="652114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AAB4B-6794-6E4A-9AC5-3BFB767C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42"/>
            <a:ext cx="10515600" cy="1325563"/>
          </a:xfrm>
        </p:spPr>
        <p:txBody>
          <a:bodyPr/>
          <a:lstStyle/>
          <a:p>
            <a:r>
              <a:rPr lang="de-DE" dirty="0"/>
              <a:t>faust2juce: Fazit</a:t>
            </a:r>
          </a:p>
        </p:txBody>
      </p:sp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1E32B630-1798-C34F-930A-CE953C01B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956203"/>
              </p:ext>
            </p:extLst>
          </p:nvPr>
        </p:nvGraphicFramePr>
        <p:xfrm>
          <a:off x="2032000" y="1308721"/>
          <a:ext cx="8128000" cy="3667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344188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449284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CONTRA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00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Aesthetically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pleasing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Still </a:t>
                      </a:r>
                      <a:r>
                        <a:rPr lang="de-DE" dirty="0" err="1"/>
                        <a:t>no</a:t>
                      </a:r>
                      <a:r>
                        <a:rPr lang="de-DE" dirty="0"/>
                        <a:t> MIDI </a:t>
                      </a:r>
                      <a:r>
                        <a:rPr lang="de-DE" dirty="0" err="1"/>
                        <a:t>support</a:t>
                      </a:r>
                      <a:r>
                        <a:rPr lang="de-DE" dirty="0"/>
                        <a:t>, but </a:t>
                      </a:r>
                      <a:r>
                        <a:rPr lang="de-DE" dirty="0" err="1"/>
                        <a:t>probably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fixable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using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juce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50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Limited </a:t>
                      </a:r>
                      <a:r>
                        <a:rPr lang="de-DE" dirty="0" err="1"/>
                        <a:t>amount</a:t>
                      </a:r>
                      <a:r>
                        <a:rPr lang="de-DE" dirty="0"/>
                        <a:t> of </a:t>
                      </a:r>
                      <a:r>
                        <a:rPr lang="de-DE" dirty="0" err="1"/>
                        <a:t>understanding</a:t>
                      </a:r>
                      <a:r>
                        <a:rPr lang="de-DE" dirty="0"/>
                        <a:t> of </a:t>
                      </a:r>
                      <a:r>
                        <a:rPr lang="de-DE" dirty="0" err="1"/>
                        <a:t>code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needed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general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More </a:t>
                      </a:r>
                      <a:r>
                        <a:rPr lang="de-DE" dirty="0" err="1"/>
                        <a:t>amount</a:t>
                      </a:r>
                      <a:r>
                        <a:rPr lang="de-DE" dirty="0"/>
                        <a:t> of </a:t>
                      </a:r>
                      <a:r>
                        <a:rPr lang="de-DE" dirty="0" err="1"/>
                        <a:t>coding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knowledge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needed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faust2vst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280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Intuitive GUI (</a:t>
                      </a:r>
                      <a:r>
                        <a:rPr lang="de-DE" dirty="0" err="1"/>
                        <a:t>faust</a:t>
                      </a:r>
                      <a:r>
                        <a:rPr lang="de-DE" dirty="0"/>
                        <a:t>) (&amp; </a:t>
                      </a:r>
                      <a:r>
                        <a:rPr lang="de-DE" dirty="0" err="1"/>
                        <a:t>actual</a:t>
                      </a:r>
                      <a:r>
                        <a:rPr lang="de-DE" dirty="0"/>
                        <a:t> GUI </a:t>
                      </a:r>
                      <a:r>
                        <a:rPr lang="de-DE" dirty="0" err="1"/>
                        <a:t>elements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 </a:t>
                      </a:r>
                      <a:r>
                        <a:rPr lang="de-DE" dirty="0" err="1"/>
                        <a:t>lot</a:t>
                      </a:r>
                      <a:r>
                        <a:rPr lang="de-DE" dirty="0"/>
                        <a:t> of </a:t>
                      </a:r>
                      <a:r>
                        <a:rPr lang="de-DE" dirty="0" err="1"/>
                        <a:t>things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go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wrong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144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Midi-Mapping </a:t>
                      </a:r>
                      <a:r>
                        <a:rPr lang="de-DE" dirty="0" err="1"/>
                        <a:t>possible</a:t>
                      </a:r>
                      <a:r>
                        <a:rPr lang="de-DE" dirty="0"/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Very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discouraging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workflow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674172"/>
                  </a:ext>
                </a:extLst>
              </a:tr>
              <a:tr h="333015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Need of </a:t>
                      </a:r>
                      <a:r>
                        <a:rPr lang="de-DE" dirty="0" err="1"/>
                        <a:t>installation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and</a:t>
                      </a:r>
                      <a:r>
                        <a:rPr lang="de-DE" dirty="0"/>
                        <a:t> a </a:t>
                      </a:r>
                      <a:r>
                        <a:rPr lang="de-DE" dirty="0" err="1"/>
                        <a:t>little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understandin</a:t>
                      </a:r>
                      <a:r>
                        <a:rPr lang="de-DE" dirty="0"/>
                        <a:t>)</a:t>
                      </a:r>
                      <a:r>
                        <a:rPr lang="de-DE" dirty="0" err="1"/>
                        <a:t>g</a:t>
                      </a:r>
                      <a:r>
                        <a:rPr lang="de-DE" dirty="0"/>
                        <a:t> of JUCE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655718"/>
                  </a:ext>
                </a:extLst>
              </a:tr>
              <a:tr h="333015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Takes </a:t>
                      </a:r>
                      <a:r>
                        <a:rPr lang="de-DE" dirty="0" err="1"/>
                        <a:t>more</a:t>
                      </a:r>
                      <a:r>
                        <a:rPr lang="de-DE" dirty="0"/>
                        <a:t> time </a:t>
                      </a:r>
                      <a:r>
                        <a:rPr lang="de-DE" dirty="0" err="1"/>
                        <a:t>than</a:t>
                      </a:r>
                      <a:r>
                        <a:rPr lang="de-DE" dirty="0"/>
                        <a:t> faust-&gt;</a:t>
                      </a:r>
                      <a:r>
                        <a:rPr lang="de-DE" dirty="0" err="1"/>
                        <a:t>vst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678215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B9F28A76-FC18-C343-BC98-C0C5264A3858}"/>
              </a:ext>
            </a:extLst>
          </p:cNvPr>
          <p:cNvSpPr txBox="1"/>
          <p:nvPr/>
        </p:nvSpPr>
        <p:spPr>
          <a:xfrm>
            <a:off x="2224268" y="4810615"/>
            <a:ext cx="7743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Applications</a:t>
            </a:r>
            <a:r>
              <a:rPr lang="de-DE" dirty="0"/>
              <a:t> of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:</a:t>
            </a:r>
          </a:p>
          <a:p>
            <a:r>
              <a:rPr lang="de-DE" dirty="0"/>
              <a:t>	- Building </a:t>
            </a:r>
            <a:r>
              <a:rPr lang="de-DE" dirty="0" err="1"/>
              <a:t>performable</a:t>
            </a:r>
            <a:r>
              <a:rPr lang="de-DE" dirty="0"/>
              <a:t> </a:t>
            </a:r>
            <a:r>
              <a:rPr lang="de-DE" dirty="0" err="1"/>
              <a:t>instruments</a:t>
            </a:r>
            <a:endParaRPr lang="de-DE" dirty="0"/>
          </a:p>
          <a:p>
            <a:r>
              <a:rPr lang="de-DE" dirty="0"/>
              <a:t>	-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 of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plug-ins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plug-in</a:t>
            </a:r>
            <a:r>
              <a:rPr lang="de-DE" dirty="0"/>
              <a:t> </a:t>
            </a:r>
            <a:r>
              <a:rPr lang="de-DE" dirty="0" err="1"/>
              <a:t>environments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	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4452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0BC6A2-BCF2-5649-87D6-280E7CD25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faust2vst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220FC0-2B3A-E943-8C04-64C51BB72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Develope</a:t>
            </a:r>
            <a:r>
              <a:rPr lang="de-DE" dirty="0"/>
              <a:t> Code in (Online)Editor. </a:t>
            </a:r>
            <a:r>
              <a:rPr lang="de-DE" dirty="0" err="1"/>
              <a:t>Here</a:t>
            </a:r>
            <a:r>
              <a:rPr lang="de-DE" dirty="0"/>
              <a:t>: </a:t>
            </a:r>
            <a:r>
              <a:rPr lang="de-DE" dirty="0" err="1"/>
              <a:t>FaustIDE</a:t>
            </a:r>
            <a:r>
              <a:rPr lang="de-DE" dirty="0"/>
              <a:t> (</a:t>
            </a:r>
            <a:r>
              <a:rPr lang="de-DE" dirty="0">
                <a:hlinkClick r:id="rId2"/>
              </a:rPr>
              <a:t>https://faustide.grame.fr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Advantage: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VST-</a:t>
            </a:r>
            <a:r>
              <a:rPr lang="de-DE" dirty="0" err="1"/>
              <a:t>Developement</a:t>
            </a:r>
            <a:r>
              <a:rPr lang="de-DE" dirty="0"/>
              <a:t> Kit</a:t>
            </a:r>
          </a:p>
          <a:p>
            <a:r>
              <a:rPr lang="de-DE" dirty="0"/>
              <a:t>Export </a:t>
            </a:r>
            <a:r>
              <a:rPr lang="de-DE" dirty="0" err="1"/>
              <a:t>as</a:t>
            </a:r>
            <a:r>
              <a:rPr lang="de-DE" dirty="0"/>
              <a:t> (OSX) </a:t>
            </a:r>
            <a:r>
              <a:rPr lang="de-DE" dirty="0" err="1"/>
              <a:t>vst</a:t>
            </a:r>
            <a:endParaRPr lang="de-DE" dirty="0"/>
          </a:p>
          <a:p>
            <a:r>
              <a:rPr lang="de-DE" dirty="0"/>
              <a:t>Start </a:t>
            </a:r>
            <a:r>
              <a:rPr lang="de-DE" dirty="0" err="1"/>
              <a:t>Metaplugin</a:t>
            </a:r>
            <a:r>
              <a:rPr lang="de-DE" dirty="0"/>
              <a:t> in </a:t>
            </a:r>
            <a:r>
              <a:rPr lang="de-DE" dirty="0" err="1"/>
              <a:t>Logic</a:t>
            </a:r>
            <a:r>
              <a:rPr lang="de-DE" dirty="0"/>
              <a:t> Pro X</a:t>
            </a:r>
          </a:p>
          <a:p>
            <a:pPr lvl="1"/>
            <a:r>
              <a:rPr lang="de-DE" dirty="0"/>
              <a:t>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DAW </a:t>
            </a:r>
            <a:r>
              <a:rPr lang="de-DE" dirty="0" err="1"/>
              <a:t>supports</a:t>
            </a:r>
            <a:r>
              <a:rPr lang="de-DE" dirty="0"/>
              <a:t> </a:t>
            </a:r>
            <a:r>
              <a:rPr lang="de-DE" dirty="0" err="1"/>
              <a:t>vst</a:t>
            </a:r>
            <a:r>
              <a:rPr lang="de-DE" dirty="0"/>
              <a:t>, </a:t>
            </a:r>
            <a:r>
              <a:rPr lang="de-DE" dirty="0" err="1"/>
              <a:t>skip</a:t>
            </a:r>
            <a:r>
              <a:rPr lang="de-DE" dirty="0"/>
              <a:t> )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 err="1"/>
              <a:t>Requirements</a:t>
            </a:r>
            <a:r>
              <a:rPr lang="de-DE" dirty="0"/>
              <a:t>: </a:t>
            </a:r>
            <a:r>
              <a:rPr lang="de-DE" dirty="0" err="1"/>
              <a:t>Plugin</a:t>
            </a:r>
            <a:r>
              <a:rPr lang="de-DE" dirty="0"/>
              <a:t> must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open </a:t>
            </a:r>
            <a:r>
              <a:rPr lang="de-DE" dirty="0" err="1"/>
              <a:t>vst</a:t>
            </a:r>
            <a:r>
              <a:rPr lang="de-DE" dirty="0"/>
              <a:t>-files</a:t>
            </a:r>
          </a:p>
          <a:p>
            <a:pPr lvl="1"/>
            <a:r>
              <a:rPr lang="de-DE" dirty="0" err="1"/>
              <a:t>Recommendation</a:t>
            </a:r>
            <a:r>
              <a:rPr lang="de-DE" dirty="0"/>
              <a:t>: </a:t>
            </a:r>
            <a:r>
              <a:rPr lang="de-DE" dirty="0" err="1"/>
              <a:t>Metaplugin</a:t>
            </a:r>
            <a:r>
              <a:rPr lang="de-DE" dirty="0"/>
              <a:t> (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)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1174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AAB4B-6794-6E4A-9AC5-3BFB767C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42"/>
            <a:ext cx="10515600" cy="1325563"/>
          </a:xfrm>
        </p:spPr>
        <p:txBody>
          <a:bodyPr/>
          <a:lstStyle/>
          <a:p>
            <a:r>
              <a:rPr lang="de-DE" dirty="0"/>
              <a:t>faust2vst -&gt; -</a:t>
            </a:r>
            <a:r>
              <a:rPr lang="de-DE" dirty="0" err="1"/>
              <a:t>metaplugin</a:t>
            </a:r>
            <a:r>
              <a:rPr lang="de-DE" dirty="0"/>
              <a:t>: </a:t>
            </a:r>
            <a:r>
              <a:rPr lang="de-DE" dirty="0" err="1"/>
              <a:t>Step</a:t>
            </a:r>
            <a:r>
              <a:rPr lang="de-DE" dirty="0"/>
              <a:t> 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D59A78-6CB9-6749-B3CE-287FF519D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54" y="1051889"/>
            <a:ext cx="9544292" cy="580611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CBBC55B-44ED-954F-B715-C34B22CE7D9F}"/>
              </a:ext>
            </a:extLst>
          </p:cNvPr>
          <p:cNvSpPr/>
          <p:nvPr/>
        </p:nvSpPr>
        <p:spPr>
          <a:xfrm>
            <a:off x="1932972" y="2939970"/>
            <a:ext cx="659757" cy="6597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0DFDC23-5BD6-9346-9837-9C15041FA81C}"/>
              </a:ext>
            </a:extLst>
          </p:cNvPr>
          <p:cNvSpPr/>
          <p:nvPr/>
        </p:nvSpPr>
        <p:spPr>
          <a:xfrm>
            <a:off x="4386805" y="4572000"/>
            <a:ext cx="4722471" cy="24769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769C0F3-EA19-8549-8C64-765B28624DD7}"/>
              </a:ext>
            </a:extLst>
          </p:cNvPr>
          <p:cNvSpPr txBox="1"/>
          <p:nvPr/>
        </p:nvSpPr>
        <p:spPr>
          <a:xfrm>
            <a:off x="8302828" y="4370502"/>
            <a:ext cx="2565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So wird das </a:t>
            </a:r>
            <a:r>
              <a:rPr lang="de-DE" dirty="0" err="1">
                <a:solidFill>
                  <a:srgbClr val="FF0000"/>
                </a:solidFill>
              </a:rPr>
              <a:t>vst-Plugin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später NICHT aussehen…</a:t>
            </a:r>
          </a:p>
        </p:txBody>
      </p:sp>
    </p:spTree>
    <p:extLst>
      <p:ext uri="{BB962C8B-B14F-4D97-AF65-F5344CB8AC3E}">
        <p14:creationId xmlns:p14="http://schemas.microsoft.com/office/powerpoint/2010/main" val="1433789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AAB4B-6794-6E4A-9AC5-3BFB767C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42"/>
            <a:ext cx="10515600" cy="1325563"/>
          </a:xfrm>
        </p:spPr>
        <p:txBody>
          <a:bodyPr/>
          <a:lstStyle/>
          <a:p>
            <a:r>
              <a:rPr lang="de-DE" dirty="0"/>
              <a:t>faust2vst -&gt; -</a:t>
            </a:r>
            <a:r>
              <a:rPr lang="de-DE" dirty="0" err="1"/>
              <a:t>metaplugin</a:t>
            </a:r>
            <a:r>
              <a:rPr lang="de-DE" dirty="0"/>
              <a:t>: </a:t>
            </a:r>
            <a:r>
              <a:rPr lang="de-DE" dirty="0" err="1"/>
              <a:t>Step</a:t>
            </a:r>
            <a:r>
              <a:rPr lang="de-DE" dirty="0"/>
              <a:t> 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09C0A23-6EAA-1947-9603-E7A2DFD6A285}"/>
              </a:ext>
            </a:extLst>
          </p:cNvPr>
          <p:cNvSpPr txBox="1"/>
          <p:nvPr/>
        </p:nvSpPr>
        <p:spPr>
          <a:xfrm>
            <a:off x="4838773" y="1124055"/>
            <a:ext cx="2406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Plugins</a:t>
            </a:r>
            <a:r>
              <a:rPr lang="de-DE" dirty="0">
                <a:solidFill>
                  <a:srgbClr val="FF0000"/>
                </a:solidFill>
              </a:rPr>
              <a:t> on Mac </a:t>
            </a:r>
            <a:r>
              <a:rPr lang="de-DE" dirty="0" err="1">
                <a:solidFill>
                  <a:srgbClr val="FF0000"/>
                </a:solidFill>
              </a:rPr>
              <a:t>use</a:t>
            </a:r>
            <a:r>
              <a:rPr lang="de-DE" dirty="0">
                <a:solidFill>
                  <a:srgbClr val="FF0000"/>
                </a:solidFill>
              </a:rPr>
              <a:t>:</a:t>
            </a:r>
          </a:p>
          <a:p>
            <a:r>
              <a:rPr lang="de-DE" dirty="0" err="1">
                <a:solidFill>
                  <a:srgbClr val="FF0000"/>
                </a:solidFill>
              </a:rPr>
              <a:t>Platform</a:t>
            </a:r>
            <a:r>
              <a:rPr lang="de-DE" dirty="0">
                <a:solidFill>
                  <a:srgbClr val="FF0000"/>
                </a:solidFill>
              </a:rPr>
              <a:t>: </a:t>
            </a:r>
            <a:r>
              <a:rPr lang="de-DE" dirty="0" err="1">
                <a:solidFill>
                  <a:srgbClr val="FF0000"/>
                </a:solidFill>
              </a:rPr>
              <a:t>osx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err="1">
                <a:solidFill>
                  <a:srgbClr val="FF0000"/>
                </a:solidFill>
              </a:rPr>
              <a:t>Achitecture</a:t>
            </a:r>
            <a:r>
              <a:rPr lang="de-DE" dirty="0">
                <a:solidFill>
                  <a:srgbClr val="FF0000"/>
                </a:solidFill>
              </a:rPr>
              <a:t>: </a:t>
            </a:r>
            <a:r>
              <a:rPr lang="de-DE" dirty="0" err="1">
                <a:solidFill>
                  <a:srgbClr val="FF0000"/>
                </a:solidFill>
              </a:rPr>
              <a:t>vsti</a:t>
            </a:r>
            <a:r>
              <a:rPr lang="de-DE" dirty="0">
                <a:solidFill>
                  <a:srgbClr val="FF0000"/>
                </a:solidFill>
              </a:rPr>
              <a:t>/</a:t>
            </a:r>
            <a:r>
              <a:rPr lang="de-DE" dirty="0" err="1">
                <a:solidFill>
                  <a:srgbClr val="FF0000"/>
                </a:solidFill>
              </a:rPr>
              <a:t>vst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CDF9E0E-1D15-B540-A2FE-E7AB0731F8E2}"/>
              </a:ext>
            </a:extLst>
          </p:cNvPr>
          <p:cNvSpPr txBox="1"/>
          <p:nvPr/>
        </p:nvSpPr>
        <p:spPr>
          <a:xfrm>
            <a:off x="4838773" y="3840557"/>
            <a:ext cx="5241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Use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vsti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instruments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and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vst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effects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err="1">
                <a:solidFill>
                  <a:srgbClr val="FF0000"/>
                </a:solidFill>
              </a:rPr>
              <a:t>Both</a:t>
            </a:r>
            <a:r>
              <a:rPr lang="de-DE" dirty="0">
                <a:solidFill>
                  <a:srgbClr val="FF0000"/>
                </a:solidFill>
              </a:rPr>
              <a:t> will </a:t>
            </a:r>
            <a:r>
              <a:rPr lang="de-DE" dirty="0" err="1">
                <a:solidFill>
                  <a:srgbClr val="FF0000"/>
                </a:solidFill>
              </a:rPr>
              <a:t>be</a:t>
            </a:r>
            <a:r>
              <a:rPr lang="de-DE" dirty="0">
                <a:solidFill>
                  <a:srgbClr val="FF0000"/>
                </a:solidFill>
              </a:rPr>
              <a:t> .</a:t>
            </a:r>
            <a:r>
              <a:rPr lang="de-DE" dirty="0" err="1">
                <a:solidFill>
                  <a:srgbClr val="FF0000"/>
                </a:solidFill>
              </a:rPr>
              <a:t>vst</a:t>
            </a:r>
            <a:r>
              <a:rPr lang="de-DE" dirty="0">
                <a:solidFill>
                  <a:srgbClr val="FF0000"/>
                </a:solidFill>
              </a:rPr>
              <a:t>-files, but </a:t>
            </a:r>
            <a:r>
              <a:rPr lang="de-DE" dirty="0" err="1">
                <a:solidFill>
                  <a:srgbClr val="FF0000"/>
                </a:solidFill>
              </a:rPr>
              <a:t>they</a:t>
            </a:r>
            <a:r>
              <a:rPr lang="de-DE" dirty="0">
                <a:solidFill>
                  <a:srgbClr val="FF0000"/>
                </a:solidFill>
              </a:rPr>
              <a:t> will end </a:t>
            </a:r>
            <a:r>
              <a:rPr lang="de-DE" dirty="0" err="1">
                <a:solidFill>
                  <a:srgbClr val="FF0000"/>
                </a:solidFill>
              </a:rPr>
              <a:t>up</a:t>
            </a:r>
            <a:r>
              <a:rPr lang="de-DE" dirty="0">
                <a:solidFill>
                  <a:srgbClr val="FF0000"/>
                </a:solidFill>
              </a:rPr>
              <a:t> in different </a:t>
            </a:r>
          </a:p>
          <a:p>
            <a:r>
              <a:rPr lang="de-DE" dirty="0">
                <a:solidFill>
                  <a:srgbClr val="FF0000"/>
                </a:solidFill>
              </a:rPr>
              <a:t>„</a:t>
            </a:r>
            <a:r>
              <a:rPr lang="de-DE" dirty="0" err="1">
                <a:solidFill>
                  <a:srgbClr val="FF0000"/>
                </a:solidFill>
              </a:rPr>
              <a:t>slots</a:t>
            </a:r>
            <a:r>
              <a:rPr lang="de-DE" dirty="0">
                <a:solidFill>
                  <a:srgbClr val="FF0000"/>
                </a:solidFill>
              </a:rPr>
              <a:t>“ in </a:t>
            </a:r>
            <a:r>
              <a:rPr lang="de-DE" dirty="0" err="1">
                <a:solidFill>
                  <a:srgbClr val="FF0000"/>
                </a:solidFill>
              </a:rPr>
              <a:t>Logic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295526D-CDB1-8145-B6FB-D1F154A954E4}"/>
              </a:ext>
            </a:extLst>
          </p:cNvPr>
          <p:cNvSpPr txBox="1"/>
          <p:nvPr/>
        </p:nvSpPr>
        <p:spPr>
          <a:xfrm>
            <a:off x="4838773" y="4856220"/>
            <a:ext cx="313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Press </a:t>
            </a:r>
            <a:r>
              <a:rPr lang="de-DE" dirty="0" err="1">
                <a:solidFill>
                  <a:srgbClr val="FF0000"/>
                </a:solidFill>
              </a:rPr>
              <a:t>download</a:t>
            </a:r>
            <a:r>
              <a:rPr lang="de-DE" dirty="0">
                <a:solidFill>
                  <a:srgbClr val="FF0000"/>
                </a:solidFill>
              </a:rPr>
              <a:t> after </a:t>
            </a:r>
            <a:r>
              <a:rPr lang="de-DE" dirty="0" err="1">
                <a:solidFill>
                  <a:srgbClr val="FF0000"/>
                </a:solidFill>
              </a:rPr>
              <a:t>compiling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CA03133-CC8A-B746-8A30-7142C0015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53" y="1124055"/>
            <a:ext cx="3617467" cy="497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70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AAB4B-6794-6E4A-9AC5-3BFB767C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42"/>
            <a:ext cx="10515600" cy="1325563"/>
          </a:xfrm>
        </p:spPr>
        <p:txBody>
          <a:bodyPr/>
          <a:lstStyle/>
          <a:p>
            <a:r>
              <a:rPr lang="de-DE" dirty="0"/>
              <a:t>faust2vst -&gt; -</a:t>
            </a:r>
            <a:r>
              <a:rPr lang="de-DE" dirty="0" err="1"/>
              <a:t>metaplugin</a:t>
            </a:r>
            <a:r>
              <a:rPr lang="de-DE" dirty="0"/>
              <a:t>: </a:t>
            </a:r>
            <a:r>
              <a:rPr lang="de-DE" dirty="0" err="1"/>
              <a:t>Step</a:t>
            </a:r>
            <a:r>
              <a:rPr lang="de-DE" dirty="0"/>
              <a:t> 3</a:t>
            </a:r>
          </a:p>
        </p:txBody>
      </p:sp>
      <p:pic>
        <p:nvPicPr>
          <p:cNvPr id="4" name="Grafik 3" descr="Ein Bild, das Monitor, sitzend, Computer, groß enthält.&#10;&#10;Automatisch generierte Beschreibung">
            <a:extLst>
              <a:ext uri="{FF2B5EF4-FFF2-40B4-BE49-F238E27FC236}">
                <a16:creationId xmlns:a16="http://schemas.microsoft.com/office/drawing/2014/main" id="{26EBA467-DD78-5E42-BAB9-B224435D5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18571"/>
            <a:ext cx="5207371" cy="537644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5BE7D17-F9B4-7249-A73F-2632A2AF263C}"/>
              </a:ext>
            </a:extLst>
          </p:cNvPr>
          <p:cNvSpPr txBox="1"/>
          <p:nvPr/>
        </p:nvSpPr>
        <p:spPr>
          <a:xfrm>
            <a:off x="6375722" y="1072389"/>
            <a:ext cx="53716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.</a:t>
            </a:r>
            <a:r>
              <a:rPr lang="de-DE" dirty="0" err="1">
                <a:solidFill>
                  <a:srgbClr val="FF0000"/>
                </a:solidFill>
              </a:rPr>
              <a:t>vst</a:t>
            </a:r>
            <a:r>
              <a:rPr lang="de-DE" dirty="0">
                <a:solidFill>
                  <a:srgbClr val="FF0000"/>
                </a:solidFill>
              </a:rPr>
              <a:t>-file will </a:t>
            </a:r>
            <a:r>
              <a:rPr lang="de-DE" dirty="0" err="1">
                <a:solidFill>
                  <a:srgbClr val="FF0000"/>
                </a:solidFill>
              </a:rPr>
              <a:t>be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downloaded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as</a:t>
            </a:r>
            <a:r>
              <a:rPr lang="de-DE" dirty="0">
                <a:solidFill>
                  <a:srgbClr val="FF0000"/>
                </a:solidFill>
              </a:rPr>
              <a:t> .</a:t>
            </a:r>
            <a:r>
              <a:rPr lang="de-DE" dirty="0" err="1">
                <a:solidFill>
                  <a:srgbClr val="FF0000"/>
                </a:solidFill>
              </a:rPr>
              <a:t>zip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file</a:t>
            </a:r>
            <a:r>
              <a:rPr lang="de-DE" dirty="0">
                <a:solidFill>
                  <a:srgbClr val="FF0000"/>
                </a:solidFill>
              </a:rPr>
              <a:t> in </a:t>
            </a:r>
            <a:r>
              <a:rPr lang="de-DE" dirty="0" err="1">
                <a:solidFill>
                  <a:srgbClr val="FF0000"/>
                </a:solidFill>
              </a:rPr>
              <a:t>this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folder</a:t>
            </a:r>
            <a:endParaRPr lang="de-DE" dirty="0">
              <a:solidFill>
                <a:srgbClr val="FF0000"/>
              </a:solidFill>
            </a:endParaRP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 err="1">
                <a:solidFill>
                  <a:srgbClr val="FF0000"/>
                </a:solidFill>
              </a:rPr>
              <a:t>Additionally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you</a:t>
            </a:r>
            <a:r>
              <a:rPr lang="de-DE" dirty="0">
                <a:solidFill>
                  <a:srgbClr val="FF0000"/>
                </a:solidFill>
              </a:rPr>
              <a:t> will find the </a:t>
            </a:r>
            <a:r>
              <a:rPr lang="de-DE" dirty="0" err="1">
                <a:solidFill>
                  <a:srgbClr val="FF0000"/>
                </a:solidFill>
              </a:rPr>
              <a:t>faust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code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and</a:t>
            </a:r>
            <a:r>
              <a:rPr lang="de-DE" dirty="0">
                <a:solidFill>
                  <a:srgbClr val="FF0000"/>
                </a:solidFill>
              </a:rPr>
              <a:t> a </a:t>
            </a:r>
            <a:r>
              <a:rPr lang="de-DE" dirty="0" err="1">
                <a:solidFill>
                  <a:srgbClr val="FF0000"/>
                </a:solidFill>
              </a:rPr>
              <a:t>makefile</a:t>
            </a:r>
            <a:r>
              <a:rPr lang="de-DE" dirty="0">
                <a:solidFill>
                  <a:srgbClr val="FF0000"/>
                </a:solidFill>
              </a:rPr>
              <a:t>,</a:t>
            </a:r>
          </a:p>
          <a:p>
            <a:r>
              <a:rPr lang="de-DE" dirty="0" err="1">
                <a:solidFill>
                  <a:srgbClr val="FF0000"/>
                </a:solidFill>
              </a:rPr>
              <a:t>both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you</a:t>
            </a:r>
            <a:r>
              <a:rPr lang="de-DE" dirty="0">
                <a:solidFill>
                  <a:srgbClr val="FF0000"/>
                </a:solidFill>
              </a:rPr>
              <a:t> will not </a:t>
            </a:r>
            <a:r>
              <a:rPr lang="de-DE" dirty="0" err="1">
                <a:solidFill>
                  <a:srgbClr val="FF0000"/>
                </a:solidFill>
              </a:rPr>
              <a:t>need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the </a:t>
            </a:r>
            <a:r>
              <a:rPr lang="de-DE" dirty="0" err="1">
                <a:solidFill>
                  <a:srgbClr val="FF0000"/>
                </a:solidFill>
              </a:rPr>
              <a:t>rest</a:t>
            </a:r>
            <a:r>
              <a:rPr lang="de-DE" dirty="0">
                <a:solidFill>
                  <a:srgbClr val="FF0000"/>
                </a:solidFill>
              </a:rPr>
              <a:t> of </a:t>
            </a:r>
            <a:r>
              <a:rPr lang="de-DE" dirty="0" err="1">
                <a:solidFill>
                  <a:srgbClr val="FF0000"/>
                </a:solidFill>
              </a:rPr>
              <a:t>this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tutorial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383FFBB-F65C-304D-B1A1-69B053DFDDA6}"/>
              </a:ext>
            </a:extLst>
          </p:cNvPr>
          <p:cNvSpPr/>
          <p:nvPr/>
        </p:nvSpPr>
        <p:spPr>
          <a:xfrm>
            <a:off x="752354" y="1018571"/>
            <a:ext cx="5451676" cy="1458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92D4C8D-9BF3-D249-BB27-5ECD0121A959}"/>
              </a:ext>
            </a:extLst>
          </p:cNvPr>
          <p:cNvSpPr/>
          <p:nvPr/>
        </p:nvSpPr>
        <p:spPr>
          <a:xfrm>
            <a:off x="752354" y="2538530"/>
            <a:ext cx="5537522" cy="3711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8572B53-495A-0447-BA88-72F733FAC641}"/>
              </a:ext>
            </a:extLst>
          </p:cNvPr>
          <p:cNvSpPr txBox="1"/>
          <p:nvPr/>
        </p:nvSpPr>
        <p:spPr>
          <a:xfrm>
            <a:off x="6289876" y="3383625"/>
            <a:ext cx="46798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Move .</a:t>
            </a:r>
            <a:r>
              <a:rPr lang="de-DE" dirty="0" err="1">
                <a:solidFill>
                  <a:srgbClr val="FF0000"/>
                </a:solidFill>
              </a:rPr>
              <a:t>vst</a:t>
            </a:r>
            <a:r>
              <a:rPr lang="de-DE" dirty="0">
                <a:solidFill>
                  <a:srgbClr val="FF0000"/>
                </a:solidFill>
              </a:rPr>
              <a:t>-file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VST-Path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(</a:t>
            </a:r>
            <a:r>
              <a:rPr lang="de-DE" dirty="0" err="1">
                <a:solidFill>
                  <a:srgbClr val="FF0000"/>
                </a:solidFill>
              </a:rPr>
              <a:t>Should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</a:t>
            </a:r>
            <a:r>
              <a:rPr lang="de-DE" dirty="0">
                <a:solidFill>
                  <a:srgbClr val="FF0000"/>
                </a:solidFill>
              </a:rPr>
              <a:t> the same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Mac </a:t>
            </a:r>
            <a:r>
              <a:rPr lang="de-DE" dirty="0" err="1">
                <a:solidFill>
                  <a:srgbClr val="FF0000"/>
                </a:solidFill>
              </a:rPr>
              <a:t>users</a:t>
            </a:r>
            <a:r>
              <a:rPr lang="de-DE" dirty="0">
                <a:solidFill>
                  <a:srgbClr val="FF0000"/>
                </a:solidFill>
              </a:rPr>
              <a:t>)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Macintosh HD &gt; Library &gt; Audio &gt; Plug-Ins &gt; VST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 err="1">
                <a:solidFill>
                  <a:srgbClr val="FF0000"/>
                </a:solidFill>
              </a:rPr>
              <a:t>You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might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need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admin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rights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this</a:t>
            </a:r>
            <a:r>
              <a:rPr lang="de-DE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7453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AAB4B-6794-6E4A-9AC5-3BFB767C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42"/>
            <a:ext cx="10515600" cy="1325563"/>
          </a:xfrm>
        </p:spPr>
        <p:txBody>
          <a:bodyPr/>
          <a:lstStyle/>
          <a:p>
            <a:r>
              <a:rPr lang="de-DE" dirty="0"/>
              <a:t>faust2vst -&gt; -</a:t>
            </a:r>
            <a:r>
              <a:rPr lang="de-DE" dirty="0" err="1"/>
              <a:t>metaplugin</a:t>
            </a:r>
            <a:r>
              <a:rPr lang="de-DE" dirty="0"/>
              <a:t>: </a:t>
            </a:r>
            <a:r>
              <a:rPr lang="de-DE" dirty="0" err="1"/>
              <a:t>Step</a:t>
            </a:r>
            <a:r>
              <a:rPr lang="de-DE" dirty="0"/>
              <a:t> 4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1C52325C-10BA-4D47-8A79-1DCE2684C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95" y="1035934"/>
            <a:ext cx="4174071" cy="4022203"/>
          </a:xfrm>
          <a:prstGeom prst="rect">
            <a:avLst/>
          </a:prstGeom>
        </p:spPr>
      </p:pic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F87CC1A7-E702-5442-ACD4-4D2DA17A7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437" y="1035934"/>
            <a:ext cx="2847258" cy="402220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80F1F2A-BCA1-5E46-AECE-F759832FB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066" y="1036899"/>
            <a:ext cx="2918979" cy="1986987"/>
          </a:xfrm>
          <a:prstGeom prst="rect">
            <a:avLst/>
          </a:prstGeom>
        </p:spPr>
      </p:pic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AEB4EA78-6138-1E46-AD71-EFAE4A563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066" y="3172298"/>
            <a:ext cx="2890928" cy="1325564"/>
          </a:xfrm>
          <a:prstGeom prst="rect">
            <a:avLst/>
          </a:prstGeom>
        </p:spPr>
      </p:pic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21F0417D-CD4A-5C4C-A5ED-C5BFDD97D5F9}"/>
              </a:ext>
            </a:extLst>
          </p:cNvPr>
          <p:cNvSpPr/>
          <p:nvPr/>
        </p:nvSpPr>
        <p:spPr>
          <a:xfrm>
            <a:off x="4097438" y="2604304"/>
            <a:ext cx="682906" cy="418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3F9ED577-29E3-4442-B2DE-A51CA59C2952}"/>
              </a:ext>
            </a:extLst>
          </p:cNvPr>
          <p:cNvSpPr/>
          <p:nvPr/>
        </p:nvSpPr>
        <p:spPr>
          <a:xfrm rot="5400000">
            <a:off x="9294471" y="2893671"/>
            <a:ext cx="682906" cy="418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 nach rechts 19">
            <a:extLst>
              <a:ext uri="{FF2B5EF4-FFF2-40B4-BE49-F238E27FC236}">
                <a16:creationId xmlns:a16="http://schemas.microsoft.com/office/drawing/2014/main" id="{A65AF068-52D6-E243-A506-50A9B6DDC934}"/>
              </a:ext>
            </a:extLst>
          </p:cNvPr>
          <p:cNvSpPr/>
          <p:nvPr/>
        </p:nvSpPr>
        <p:spPr>
          <a:xfrm>
            <a:off x="6979535" y="2187616"/>
            <a:ext cx="682906" cy="418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85AC932-04E5-6843-9DBC-80E79A958ABD}"/>
              </a:ext>
            </a:extLst>
          </p:cNvPr>
          <p:cNvSpPr txBox="1"/>
          <p:nvPr/>
        </p:nvSpPr>
        <p:spPr>
          <a:xfrm>
            <a:off x="7320988" y="4538203"/>
            <a:ext cx="45963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Translation:</a:t>
            </a:r>
          </a:p>
          <a:p>
            <a:r>
              <a:rPr lang="de-DE" dirty="0" err="1">
                <a:solidFill>
                  <a:srgbClr val="FF0000"/>
                </a:solidFill>
              </a:rPr>
              <a:t>Cant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opened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since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developer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not </a:t>
            </a:r>
            <a:r>
              <a:rPr lang="de-DE" dirty="0" err="1">
                <a:solidFill>
                  <a:srgbClr val="FF0000"/>
                </a:solidFill>
              </a:rPr>
              <a:t>verified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(Great </a:t>
            </a:r>
            <a:r>
              <a:rPr lang="de-DE" dirty="0" err="1">
                <a:solidFill>
                  <a:srgbClr val="FF0000"/>
                </a:solidFill>
              </a:rPr>
              <a:t>feature</a:t>
            </a:r>
            <a:r>
              <a:rPr lang="de-DE" dirty="0">
                <a:solidFill>
                  <a:srgbClr val="FF0000"/>
                </a:solidFill>
              </a:rPr>
              <a:t>, but </a:t>
            </a:r>
            <a:r>
              <a:rPr lang="de-DE" dirty="0" err="1">
                <a:solidFill>
                  <a:srgbClr val="FF0000"/>
                </a:solidFill>
              </a:rPr>
              <a:t>very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disruptive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this</a:t>
            </a:r>
            <a:r>
              <a:rPr lang="de-DE" dirty="0">
                <a:solidFill>
                  <a:srgbClr val="FF0000"/>
                </a:solidFill>
              </a:rPr>
              <a:t> </a:t>
            </a:r>
          </a:p>
          <a:p>
            <a:r>
              <a:rPr lang="de-DE" dirty="0" err="1">
                <a:solidFill>
                  <a:srgbClr val="FF0000"/>
                </a:solidFill>
              </a:rPr>
              <a:t>workflow</a:t>
            </a:r>
            <a:r>
              <a:rPr lang="de-DE" dirty="0">
                <a:solidFill>
                  <a:srgbClr val="FF0000"/>
                </a:solidFill>
              </a:rPr>
              <a:t>). Press </a:t>
            </a:r>
            <a:r>
              <a:rPr lang="de-DE" dirty="0" err="1">
                <a:solidFill>
                  <a:srgbClr val="FF0000"/>
                </a:solidFill>
              </a:rPr>
              <a:t>question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mark</a:t>
            </a:r>
            <a:r>
              <a:rPr lang="de-DE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4466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AAB4B-6794-6E4A-9AC5-3BFB767C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42"/>
            <a:ext cx="10515600" cy="1325563"/>
          </a:xfrm>
        </p:spPr>
        <p:txBody>
          <a:bodyPr/>
          <a:lstStyle/>
          <a:p>
            <a:r>
              <a:rPr lang="de-DE" dirty="0"/>
              <a:t>faust2vst -&gt; -</a:t>
            </a:r>
            <a:r>
              <a:rPr lang="de-DE" dirty="0" err="1"/>
              <a:t>metaplugin</a:t>
            </a:r>
            <a:r>
              <a:rPr lang="de-DE" dirty="0"/>
              <a:t>: </a:t>
            </a:r>
            <a:r>
              <a:rPr lang="de-DE" dirty="0" err="1"/>
              <a:t>Step</a:t>
            </a:r>
            <a:r>
              <a:rPr lang="de-DE" dirty="0"/>
              <a:t> 4.5</a:t>
            </a:r>
          </a:p>
        </p:txBody>
      </p:sp>
      <p:pic>
        <p:nvPicPr>
          <p:cNvPr id="22" name="Grafik 21" descr="Ein Bild, das Text enthält.&#10;&#10;Automatisch generierte Beschreibung">
            <a:extLst>
              <a:ext uri="{FF2B5EF4-FFF2-40B4-BE49-F238E27FC236}">
                <a16:creationId xmlns:a16="http://schemas.microsoft.com/office/drawing/2014/main" id="{386909BB-84F7-7643-A2F4-BD165DFB2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50720"/>
            <a:ext cx="3304908" cy="4509300"/>
          </a:xfrm>
          <a:prstGeom prst="rect">
            <a:avLst/>
          </a:prstGeom>
        </p:spPr>
      </p:pic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5828DD53-CABC-1943-AB12-C6B6673CA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823" y="1484844"/>
            <a:ext cx="5367523" cy="3999053"/>
          </a:xfrm>
          <a:prstGeom prst="rect">
            <a:avLst/>
          </a:prstGeom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E22C2B5D-D9C5-6644-91E2-560F6FC53B78}"/>
              </a:ext>
            </a:extLst>
          </p:cNvPr>
          <p:cNvSpPr/>
          <p:nvPr/>
        </p:nvSpPr>
        <p:spPr>
          <a:xfrm>
            <a:off x="2420576" y="3543207"/>
            <a:ext cx="2220871" cy="418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F7FB527-4E43-BF4A-BBFA-901B1E0D2FA6}"/>
              </a:ext>
            </a:extLst>
          </p:cNvPr>
          <p:cNvSpPr/>
          <p:nvPr/>
        </p:nvSpPr>
        <p:spPr>
          <a:xfrm>
            <a:off x="4641447" y="3752515"/>
            <a:ext cx="4893427" cy="12359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2D6527F-BA19-8B45-B48B-5FFFEA98476F}"/>
              </a:ext>
            </a:extLst>
          </p:cNvPr>
          <p:cNvSpPr/>
          <p:nvPr/>
        </p:nvSpPr>
        <p:spPr>
          <a:xfrm>
            <a:off x="8453746" y="3961824"/>
            <a:ext cx="871224" cy="8355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3204F12-4778-D14B-BFF1-BD503A892FFE}"/>
              </a:ext>
            </a:extLst>
          </p:cNvPr>
          <p:cNvSpPr txBox="1"/>
          <p:nvPr/>
        </p:nvSpPr>
        <p:spPr>
          <a:xfrm>
            <a:off x="838200" y="5693205"/>
            <a:ext cx="8234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Follow the link </a:t>
            </a:r>
            <a:r>
              <a:rPr lang="de-DE" dirty="0" err="1">
                <a:solidFill>
                  <a:srgbClr val="FF0000"/>
                </a:solidFill>
              </a:rPr>
              <a:t>that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leads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you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your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safety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settings</a:t>
            </a:r>
            <a:r>
              <a:rPr lang="de-DE" dirty="0">
                <a:solidFill>
                  <a:srgbClr val="FF0000"/>
                </a:solidFill>
              </a:rPr>
              <a:t>.</a:t>
            </a:r>
          </a:p>
          <a:p>
            <a:r>
              <a:rPr lang="de-DE" dirty="0" err="1">
                <a:solidFill>
                  <a:srgbClr val="FF0000"/>
                </a:solidFill>
              </a:rPr>
              <a:t>Allow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your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vst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openend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pressing</a:t>
            </a:r>
            <a:r>
              <a:rPr lang="de-DE" dirty="0">
                <a:solidFill>
                  <a:srgbClr val="FF0000"/>
                </a:solidFill>
              </a:rPr>
              <a:t> the </a:t>
            </a:r>
            <a:r>
              <a:rPr lang="de-DE" dirty="0" err="1">
                <a:solidFill>
                  <a:srgbClr val="FF0000"/>
                </a:solidFill>
              </a:rPr>
              <a:t>button</a:t>
            </a:r>
            <a:r>
              <a:rPr lang="de-DE" dirty="0">
                <a:solidFill>
                  <a:srgbClr val="FF000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2388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AAB4B-6794-6E4A-9AC5-3BFB767C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42"/>
            <a:ext cx="10515600" cy="1325563"/>
          </a:xfrm>
        </p:spPr>
        <p:txBody>
          <a:bodyPr/>
          <a:lstStyle/>
          <a:p>
            <a:r>
              <a:rPr lang="de-DE" dirty="0"/>
              <a:t>faust2vst -&gt; -</a:t>
            </a:r>
            <a:r>
              <a:rPr lang="de-DE" dirty="0" err="1"/>
              <a:t>metaplugin</a:t>
            </a:r>
            <a:r>
              <a:rPr lang="de-DE" dirty="0"/>
              <a:t>: </a:t>
            </a:r>
            <a:r>
              <a:rPr lang="de-DE" dirty="0" err="1"/>
              <a:t>Step</a:t>
            </a:r>
            <a:r>
              <a:rPr lang="de-DE" dirty="0"/>
              <a:t> 5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29E51256-3A73-A448-8345-7F4971369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95" y="1035934"/>
            <a:ext cx="4174071" cy="4022203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5170A454-FD9B-E34C-8E61-E76E2B348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437" y="1035934"/>
            <a:ext cx="2847258" cy="402220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C42CA38-2E8A-6F42-8545-D8AB864BC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066" y="1036899"/>
            <a:ext cx="2918979" cy="1986987"/>
          </a:xfrm>
          <a:prstGeom prst="rect">
            <a:avLst/>
          </a:prstGeom>
        </p:spPr>
      </p:pic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327053F4-81F2-1A40-9443-677EA947770F}"/>
              </a:ext>
            </a:extLst>
          </p:cNvPr>
          <p:cNvSpPr/>
          <p:nvPr/>
        </p:nvSpPr>
        <p:spPr>
          <a:xfrm>
            <a:off x="4097438" y="2604304"/>
            <a:ext cx="682906" cy="418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75EE8BD2-2F3E-4743-BA3B-AD5881CC0693}"/>
              </a:ext>
            </a:extLst>
          </p:cNvPr>
          <p:cNvSpPr/>
          <p:nvPr/>
        </p:nvSpPr>
        <p:spPr>
          <a:xfrm>
            <a:off x="6979535" y="2187616"/>
            <a:ext cx="682906" cy="418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013F47A4-2456-AE4B-8D66-FD15489FC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4893519" cy="2005983"/>
          </a:xfrm>
          <a:prstGeom prst="rect">
            <a:avLst/>
          </a:prstGeom>
        </p:spPr>
      </p:pic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CC1E8D7C-C13A-A34B-80D5-BC43737DBE08}"/>
              </a:ext>
            </a:extLst>
          </p:cNvPr>
          <p:cNvSpPr/>
          <p:nvPr/>
        </p:nvSpPr>
        <p:spPr>
          <a:xfrm rot="5400000">
            <a:off x="9294471" y="2893671"/>
            <a:ext cx="682906" cy="418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FC326D08-4F8B-E547-B800-96039E4A7F24}"/>
              </a:ext>
            </a:extLst>
          </p:cNvPr>
          <p:cNvSpPr/>
          <p:nvPr/>
        </p:nvSpPr>
        <p:spPr>
          <a:xfrm rot="13663830">
            <a:off x="5754546" y="3820781"/>
            <a:ext cx="682906" cy="418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E6F98DBB-51EA-AE40-A015-0B5791C401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81" b="37779"/>
          <a:stretch/>
        </p:blipFill>
        <p:spPr>
          <a:xfrm>
            <a:off x="3491760" y="5492660"/>
            <a:ext cx="4170681" cy="1250834"/>
          </a:xfrm>
          <a:prstGeom prst="rect">
            <a:avLst/>
          </a:prstGeom>
        </p:spPr>
      </p:pic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A4DA7DD3-EE57-2A4D-8F3F-8B2C96BE2F49}"/>
              </a:ext>
            </a:extLst>
          </p:cNvPr>
          <p:cNvSpPr/>
          <p:nvPr/>
        </p:nvSpPr>
        <p:spPr>
          <a:xfrm rot="5400000">
            <a:off x="4861367" y="5058138"/>
            <a:ext cx="682906" cy="418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212B1C4-EBFD-AA48-B001-2617CFCAFD71}"/>
              </a:ext>
            </a:extLst>
          </p:cNvPr>
          <p:cNvSpPr txBox="1"/>
          <p:nvPr/>
        </p:nvSpPr>
        <p:spPr>
          <a:xfrm>
            <a:off x="5063911" y="2331333"/>
            <a:ext cx="1930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2. press </a:t>
            </a:r>
            <a:r>
              <a:rPr lang="de-DE" dirty="0" err="1">
                <a:solidFill>
                  <a:srgbClr val="FF0000"/>
                </a:solidFill>
              </a:rPr>
              <a:t>scan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again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6246169-199D-E746-8F0E-6BD98989C593}"/>
              </a:ext>
            </a:extLst>
          </p:cNvPr>
          <p:cNvSpPr txBox="1"/>
          <p:nvPr/>
        </p:nvSpPr>
        <p:spPr>
          <a:xfrm>
            <a:off x="1723071" y="2100500"/>
            <a:ext cx="24601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>
                <a:solidFill>
                  <a:srgbClr val="FF0000"/>
                </a:solidFill>
              </a:rPr>
              <a:t>Open </a:t>
            </a:r>
            <a:r>
              <a:rPr lang="de-DE" dirty="0" err="1">
                <a:solidFill>
                  <a:srgbClr val="FF0000"/>
                </a:solidFill>
              </a:rPr>
              <a:t>your</a:t>
            </a:r>
            <a:r>
              <a:rPr lang="de-DE" dirty="0">
                <a:solidFill>
                  <a:srgbClr val="FF0000"/>
                </a:solidFill>
              </a:rPr>
              <a:t> </a:t>
            </a:r>
          </a:p>
          <a:p>
            <a:r>
              <a:rPr lang="de-DE" dirty="0">
                <a:solidFill>
                  <a:srgbClr val="FF0000"/>
                </a:solidFill>
              </a:rPr>
              <a:t>wrapper-</a:t>
            </a:r>
            <a:r>
              <a:rPr lang="de-DE" dirty="0" err="1">
                <a:solidFill>
                  <a:srgbClr val="FF0000"/>
                </a:solidFill>
              </a:rPr>
              <a:t>plugin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(</a:t>
            </a:r>
            <a:r>
              <a:rPr lang="de-DE" dirty="0" err="1">
                <a:solidFill>
                  <a:srgbClr val="FF0000"/>
                </a:solidFill>
              </a:rPr>
              <a:t>here</a:t>
            </a:r>
            <a:r>
              <a:rPr lang="de-DE" dirty="0">
                <a:solidFill>
                  <a:srgbClr val="FF0000"/>
                </a:solidFill>
              </a:rPr>
              <a:t>: </a:t>
            </a:r>
            <a:r>
              <a:rPr lang="de-DE" dirty="0" err="1">
                <a:solidFill>
                  <a:srgbClr val="FF0000"/>
                </a:solidFill>
              </a:rPr>
              <a:t>MetapluginSynth</a:t>
            </a:r>
            <a:r>
              <a:rPr lang="de-DE" dirty="0">
                <a:solidFill>
                  <a:srgbClr val="FF0000"/>
                </a:solidFill>
              </a:rPr>
              <a:t>,</a:t>
            </a:r>
          </a:p>
          <a:p>
            <a:r>
              <a:rPr lang="de-DE" dirty="0" err="1">
                <a:solidFill>
                  <a:srgbClr val="FF0000"/>
                </a:solidFill>
              </a:rPr>
              <a:t>Since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built</a:t>
            </a:r>
            <a:r>
              <a:rPr lang="de-DE" dirty="0">
                <a:solidFill>
                  <a:srgbClr val="FF0000"/>
                </a:solidFill>
              </a:rPr>
              <a:t> a </a:t>
            </a:r>
            <a:r>
              <a:rPr lang="de-DE" dirty="0" err="1">
                <a:solidFill>
                  <a:srgbClr val="FF0000"/>
                </a:solidFill>
              </a:rPr>
              <a:t>synth</a:t>
            </a:r>
            <a:r>
              <a:rPr lang="de-DE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0B8E3D2-84EE-7746-B21D-B145C78FA461}"/>
              </a:ext>
            </a:extLst>
          </p:cNvPr>
          <p:cNvSpPr txBox="1"/>
          <p:nvPr/>
        </p:nvSpPr>
        <p:spPr>
          <a:xfrm>
            <a:off x="7662441" y="1797064"/>
            <a:ext cx="115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3. Hit </a:t>
            </a:r>
            <a:r>
              <a:rPr lang="de-DE" dirty="0" err="1">
                <a:solidFill>
                  <a:srgbClr val="FF0000"/>
                </a:solidFill>
              </a:rPr>
              <a:t>scan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7B2D5C0-CFA9-8A46-9378-6C6B3575F932}"/>
              </a:ext>
            </a:extLst>
          </p:cNvPr>
          <p:cNvSpPr txBox="1"/>
          <p:nvPr/>
        </p:nvSpPr>
        <p:spPr>
          <a:xfrm>
            <a:off x="8301980" y="4556661"/>
            <a:ext cx="143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4. Press open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584175F-4180-1743-9221-929DE0665ABB}"/>
              </a:ext>
            </a:extLst>
          </p:cNvPr>
          <p:cNvSpPr txBox="1"/>
          <p:nvPr/>
        </p:nvSpPr>
        <p:spPr>
          <a:xfrm>
            <a:off x="4899023" y="2994078"/>
            <a:ext cx="139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5. Scan </a:t>
            </a:r>
            <a:r>
              <a:rPr lang="de-DE" dirty="0" err="1">
                <a:solidFill>
                  <a:srgbClr val="FF0000"/>
                </a:solidFill>
              </a:rPr>
              <a:t>again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B29B6D5-CABD-2148-BE51-018F2DE18278}"/>
              </a:ext>
            </a:extLst>
          </p:cNvPr>
          <p:cNvSpPr txBox="1"/>
          <p:nvPr/>
        </p:nvSpPr>
        <p:spPr>
          <a:xfrm>
            <a:off x="5118942" y="6258139"/>
            <a:ext cx="2336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6. </a:t>
            </a:r>
            <a:r>
              <a:rPr lang="de-DE" dirty="0" err="1">
                <a:solidFill>
                  <a:srgbClr val="FF0000"/>
                </a:solidFill>
              </a:rPr>
              <a:t>There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your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plugin</a:t>
            </a:r>
            <a:r>
              <a:rPr lang="de-DE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2C1353-3259-324B-8300-3A513C561AFF}"/>
              </a:ext>
            </a:extLst>
          </p:cNvPr>
          <p:cNvSpPr/>
          <p:nvPr/>
        </p:nvSpPr>
        <p:spPr>
          <a:xfrm>
            <a:off x="3217762" y="6146157"/>
            <a:ext cx="879676" cy="351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746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903</Words>
  <Application>Microsoft Macintosh PowerPoint</Application>
  <PresentationFormat>Breitbild</PresentationFormat>
  <Paragraphs>137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Office</vt:lpstr>
      <vt:lpstr>PowerPoint-Präsentation</vt:lpstr>
      <vt:lpstr>Background</vt:lpstr>
      <vt:lpstr>faust2vst</vt:lpstr>
      <vt:lpstr>faust2vst -&gt; -metaplugin: Step 1</vt:lpstr>
      <vt:lpstr>faust2vst -&gt; -metaplugin: Step 2</vt:lpstr>
      <vt:lpstr>faust2vst -&gt; -metaplugin: Step 3</vt:lpstr>
      <vt:lpstr>faust2vst -&gt; -metaplugin: Step 4</vt:lpstr>
      <vt:lpstr>faust2vst -&gt; -metaplugin: Step 4.5</vt:lpstr>
      <vt:lpstr>faust2vst -&gt; -metaplugin: Step 5</vt:lpstr>
      <vt:lpstr>faust2vst -&gt; -metaplugin: Step 6</vt:lpstr>
      <vt:lpstr>faust2vst -&gt; -metaplugin: Fazit</vt:lpstr>
      <vt:lpstr>faust2juce</vt:lpstr>
      <vt:lpstr>faust2juce: Getting a juce plug-in running</vt:lpstr>
      <vt:lpstr>faust2juce: Getting a juce plug-in running, Part II</vt:lpstr>
      <vt:lpstr>faust2juce: Getting a juce plug-in running, Part III</vt:lpstr>
      <vt:lpstr>faust2juce: Getting a juce plug-in running, Part IV</vt:lpstr>
      <vt:lpstr>faust2juce: Adding your own faust code</vt:lpstr>
      <vt:lpstr>faust2juce: Adding your own faust code, Pt. II</vt:lpstr>
      <vt:lpstr>faust2juce: Adding your own faust code, Pt. III</vt:lpstr>
      <vt:lpstr>faust2juce: The final product</vt:lpstr>
      <vt:lpstr>faust2juce: Fazit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TU-Pseudonym 5087876803693732</dc:creator>
  <cp:lastModifiedBy>TU-Pseudonym 5087876803693732</cp:lastModifiedBy>
  <cp:revision>21</cp:revision>
  <dcterms:created xsi:type="dcterms:W3CDTF">2020-11-23T15:19:38Z</dcterms:created>
  <dcterms:modified xsi:type="dcterms:W3CDTF">2020-11-23T22:39:00Z</dcterms:modified>
</cp:coreProperties>
</file>